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eg" ContentType="image/jpeg"/>
  <Override PartName="/ppt/media/image4.jpeg" ContentType="image/jpeg"/>
  <Override PartName="/ppt/notesSlides/notesSlide3.xml" ContentType="application/vnd.openxmlformats-officedocument.presentationml.notesSlide+xml"/>
  <Override PartName="/ppt/media/image5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D7D0CA"/>
          </a:solidFill>
        </a:fill>
      </a:tcStyle>
    </a:wholeTbl>
    <a:band2H>
      <a:tcTxStyle b="def" i="def"/>
      <a:tcStyle>
        <a:tcBdr/>
        <a:fill>
          <a:solidFill>
            <a:srgbClr val="ECE9E6"/>
          </a:solidFill>
        </a:fill>
      </a:tcStyle>
    </a:band2H>
    <a:firstCol>
      <a:tcTxStyle b="on" i="off">
        <a:fontRef idx="maj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381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381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0CA"/>
          </a:solidFill>
        </a:fill>
      </a:tcStyle>
    </a:wholeTbl>
    <a:band2H>
      <a:tcTxStyle b="def" i="def"/>
      <a:tcStyle>
        <a:tcBdr/>
        <a:fill>
          <a:solidFill>
            <a:srgbClr val="ECE9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CE2"/>
          </a:solidFill>
        </a:fill>
      </a:tcStyle>
    </a:wholeTbl>
    <a:band2H>
      <a:tcTxStyle b="def" i="def"/>
      <a:tcStyle>
        <a:tcBdr/>
        <a:fill>
          <a:solidFill>
            <a:srgbClr val="FFF5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CCCB"/>
          </a:solidFill>
        </a:fill>
      </a:tcStyle>
    </a:wholeTbl>
    <a:band2H>
      <a:tcTxStyle b="def" i="def"/>
      <a:tcStyle>
        <a:tcBdr/>
        <a:fill>
          <a:solidFill>
            <a:srgbClr val="ED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Наред с целенасочената (каузална) терапия се провежда и симптоматична терапия, като целта й е да се съхрани или възстанови органната перфузия.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ACE-I – Инхибитори на ангиоконвертиращия ензим;</a:t>
            </a:r>
          </a:p>
          <a:p>
            <a:pPr/>
            <a:r>
              <a:t>ARB – Антагонисти на ангиотензин рецепторите – Losartan, Valsartan;</a:t>
            </a:r>
          </a:p>
          <a:p>
            <a:pPr/>
            <a:r>
              <a:t>MRA – Антагонисти на рецепторите на минералкортикоидите – Spironolactone, Еplerenone.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ACE-I – Инхибитори на ангиоконвертиращия ензим;</a:t>
            </a:r>
          </a:p>
          <a:p>
            <a:pPr/>
            <a:r>
              <a:t>ARB – Антагонисти на ангиотензин рецепторите – Losartan, Valsartan;</a:t>
            </a:r>
          </a:p>
          <a:p>
            <a:pPr/>
            <a:r>
              <a:t>MRA – Антагонисти на рецепторите на минералкортикоидите – Spironolactone, Еplerenone.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hape 3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Поведението при белодробен оток, като израз на левокамерна помпена недостатъчност е стъпаловидно в зависимост от клиничната картина.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0" name="Shape 3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Ортопноичното положение е задължително.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Shape 3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 диуретик може да се използва и Спиронолактон и Тиазиден препарат.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6" name="Shape 3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ПСС – периферно съдово съпротивление=(СрАКН-ЦВН)/МОС</a:t>
            </a:r>
          </a:p>
          <a:p>
            <a:pPr/>
            <a:r>
              <a:t>БКН – белодробно капилярно/заклинено налягане.</a:t>
            </a:r>
          </a:p>
          <a:p>
            <a:pPr/>
            <a:r>
              <a:t>СИ – сърдечен индекс.</a:t>
            </a:r>
          </a:p>
          <a:p>
            <a:pPr/>
            <a:r>
              <a:t>При хипертензивна криза уместно е регулиране на АКН с Натриев нитропрусид.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hape 3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Добутаминът за разлика от Допамина има само бета адренергичен ефект.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6" name="Shape 3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Поставяне на балонен катетър в аортата, който се разгъва по време на диастола. Така имаме увеличение на ДАН и подобрена перфузия на миокарда.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hape 3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Перкутанна транскамерна асистенция на лявата камера.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hape 4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 3 декември 1967 година извършва първата трансплантация на сърце.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Ортопноичното положение е характерно за помпена недостатъчност. При развит тежък шок няма друг избор освен положение Trendelenburg.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5" name="Shape 4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Представено е функционирането на изкуствено сърце.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hape 4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Представено е функционирането на изкуствено сърце.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Алгоритъмът на поведение е идентичен на този при останалите критични състояния.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Killip клас I</a:t>
            </a:r>
            <a:r>
              <a:rPr b="0"/>
              <a:t> пациент с ОМИ без клинични данни за сърдечна недостатъчност.</a:t>
            </a:r>
          </a:p>
          <a:p>
            <a:pPr>
              <a:defRPr b="1"/>
            </a:pPr>
            <a:r>
              <a:t>Killip клас II</a:t>
            </a:r>
            <a:r>
              <a:rPr b="0"/>
              <a:t> пациент с ОМИ с хрипова находка, S</a:t>
            </a:r>
            <a:r>
              <a:rPr b="0" baseline="-25000"/>
              <a:t>3</a:t>
            </a:r>
            <a:r>
              <a:rPr b="0"/>
              <a:t>, и повишено централно венозно налягане.</a:t>
            </a:r>
          </a:p>
          <a:p>
            <a:pPr>
              <a:defRPr b="1"/>
            </a:pPr>
            <a:r>
              <a:t>Killip клас III</a:t>
            </a:r>
            <a:r>
              <a:rPr b="0"/>
              <a:t> пациент с ОМИ с изразени данни за белодробен оток.</a:t>
            </a:r>
          </a:p>
          <a:p>
            <a:pPr>
              <a:defRPr b="1"/>
            </a:pPr>
            <a:r>
              <a:t>Killip клас IV</a:t>
            </a:r>
            <a:r>
              <a:rPr b="0"/>
              <a:t> пациент с ОМИ с данни за кардиогенен шок и хипотензия и периферна вазоконстрикция (олигурия, цианоза, изпотяване).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Дигиталисовите препарати имат бавен ефект и изискват продължително време на насищане.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Дигиталисовите препарати имат бавен ефект и изискват продължително време на насищане.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0" name="Shape 3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pPr/>
            <a:r>
              <a:t>Диуретикът намалява ОЦК, а венозните вазодилататори преднатоварването. Коронарното перфузионно налягане зависи от ДАН и ЦВН/БКН (преднатоварване на сърцето). Морфинът има и ефект върху сърдечната честота, контрактилитета, дишането и аксиолиза.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Може и комбинация дигиталисови препарати+/- Cordarone.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При неуспех се включва изкуствена подпомагане на помпената функция на сърцето.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  <a:buChar char="•"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0">
              <a:buClrTx/>
              <a:buSzTx/>
              <a:buNone/>
              <a:defRPr b="1"/>
            </a:lvl2pPr>
            <a:lvl3pPr marL="0" indent="0">
              <a:buClrTx/>
              <a:buSzTx/>
              <a:buNone/>
              <a:defRPr b="1"/>
            </a:lvl3pPr>
            <a:lvl4pPr marL="0" indent="0">
              <a:buClrTx/>
              <a:buSzTx/>
              <a:buNone/>
              <a:defRPr b="1"/>
            </a:lvl4pPr>
            <a:lvl5pPr marL="0" indent="0">
              <a:buClrTx/>
              <a:buSz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Char char="•"/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40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2693988" y="1600200"/>
            <a:ext cx="6326188" cy="4525963"/>
          </a:xfrm>
          <a:prstGeom prst="rect">
            <a:avLst/>
          </a:prstGeom>
        </p:spPr>
        <p:txBody>
          <a:bodyPr/>
          <a:lstStyle>
            <a:lvl1pPr algn="just">
              <a:buChar char="•"/>
            </a:lvl1pPr>
            <a:lvl2pPr algn="just">
              <a:buChar char="•"/>
            </a:lvl2pPr>
            <a:lvl3pPr algn="just"/>
            <a:lvl4pPr algn="just"/>
            <a:lvl5pPr algn="just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0">
              <a:buClrTx/>
              <a:buSzTx/>
              <a:buNone/>
              <a:defRPr b="1"/>
            </a:lvl2pPr>
            <a:lvl3pPr marL="0" indent="0">
              <a:buClrTx/>
              <a:buSzTx/>
              <a:buNone/>
              <a:defRPr b="1"/>
            </a:lvl3pPr>
            <a:lvl4pPr marL="0" indent="0">
              <a:buClrTx/>
              <a:buSzTx/>
              <a:buNone/>
              <a:defRPr b="1"/>
            </a:lvl4pPr>
            <a:lvl5pPr marL="0" indent="0">
              <a:buClrTx/>
              <a:buSz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har char="•"/>
              <a:defRPr sz="3200"/>
            </a:lvl1pPr>
            <a:lvl2pPr marL="783771" indent="-326571">
              <a:spcBef>
                <a:spcPts val="700"/>
              </a:spcBef>
              <a:buChar char="•"/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68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455612" y="2130425"/>
            <a:ext cx="7313614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half" idx="1"/>
          </p:nvPr>
        </p:nvSpPr>
        <p:spPr>
          <a:xfrm>
            <a:off x="455612" y="3886200"/>
            <a:ext cx="7313614" cy="175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  <a:buChar char="•"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5612" y="1600200"/>
            <a:ext cx="8226426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−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6.jpeg"/><Relationship Id="rId5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"/>
          <p:cNvSpPr txBox="1"/>
          <p:nvPr>
            <p:ph type="title" idx="4294967295"/>
          </p:nvPr>
        </p:nvSpPr>
        <p:spPr>
          <a:xfrm>
            <a:off x="3132138" y="1844675"/>
            <a:ext cx="5395913" cy="4105275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pPr>
            <a:r>
              <a:t>КАРДИОГЕНЕН ШОК</a:t>
            </a:r>
            <a:br/>
            <a:r>
              <a:t>ПОВЕДЕНИЕ И ЛЕЧЕНИЕ</a:t>
            </a:r>
            <a:br/>
            <a:br/>
            <a:br/>
            <a:br/>
            <a:r>
              <a:rPr sz="2400"/>
              <a:t>доцент д-р Господин ДИМОВ, дм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Спешно приемно отделение - до 15 min</a:t>
            </a:r>
          </a:p>
        </p:txBody>
      </p:sp>
      <p:grpSp>
        <p:nvGrpSpPr>
          <p:cNvPr id="201" name="Down Arrow Callout 1"/>
          <p:cNvGrpSpPr/>
          <p:nvPr/>
        </p:nvGrpSpPr>
        <p:grpSpPr>
          <a:xfrm>
            <a:off x="611559" y="1502355"/>
            <a:ext cx="7776866" cy="612932"/>
            <a:chOff x="0" y="0"/>
            <a:chExt cx="7776864" cy="612930"/>
          </a:xfrm>
        </p:grpSpPr>
        <p:sp>
          <p:nvSpPr>
            <p:cNvPr id="199" name="Shape"/>
            <p:cNvSpPr/>
            <p:nvPr/>
          </p:nvSpPr>
          <p:spPr>
            <a:xfrm>
              <a:off x="-1" y="0"/>
              <a:ext cx="7776866" cy="61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1013" y="14035"/>
                  </a:lnTo>
                  <a:lnTo>
                    <a:pt x="11013" y="16200"/>
                  </a:lnTo>
                  <a:lnTo>
                    <a:pt x="11649" y="16200"/>
                  </a:lnTo>
                  <a:lnTo>
                    <a:pt x="10800" y="21600"/>
                  </a:lnTo>
                  <a:lnTo>
                    <a:pt x="9951" y="16200"/>
                  </a:lnTo>
                  <a:lnTo>
                    <a:pt x="10587" y="16200"/>
                  </a:lnTo>
                  <a:lnTo>
                    <a:pt x="10587" y="14035"/>
                  </a:lnTo>
                  <a:lnTo>
                    <a:pt x="0" y="14035"/>
                  </a:lnTo>
                  <a:close/>
                </a:path>
              </a:pathLst>
            </a:custGeom>
            <a:solidFill>
              <a:srgbClr val="92D05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200" name="Първоначална ехографска диагноза (извънболнична, СПО)"/>
            <p:cNvSpPr txBox="1"/>
            <p:nvPr/>
          </p:nvSpPr>
          <p:spPr>
            <a:xfrm>
              <a:off x="12699" y="11517"/>
              <a:ext cx="7751466" cy="375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/>
              </a:lvl1pPr>
            </a:lstStyle>
            <a:p>
              <a:pPr/>
              <a:r>
                <a:t>Първоначална ехографска диагноза (извънболнична, СПО)</a:t>
              </a:r>
            </a:p>
          </p:txBody>
        </p:sp>
      </p:grpSp>
      <p:sp>
        <p:nvSpPr>
          <p:cNvPr id="202" name="TextBox 2"/>
          <p:cNvSpPr txBox="1"/>
          <p:nvPr/>
        </p:nvSpPr>
        <p:spPr>
          <a:xfrm>
            <a:off x="323528" y="2276872"/>
            <a:ext cx="4783741" cy="2306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/>
            </a:pPr>
            <a:r>
              <a:t>Определете вида на шока:</a:t>
            </a:r>
          </a:p>
          <a:p>
            <a:pPr/>
            <a:r>
              <a:t>Обструктивен – перикард</a:t>
            </a:r>
          </a:p>
          <a:p>
            <a:pPr/>
            <a:r>
              <a:t>Дистрибутивен – сепсис</a:t>
            </a:r>
          </a:p>
          <a:p>
            <a:pPr>
              <a:defRPr i="1"/>
            </a:pPr>
            <a:r>
              <a:t>Кардиогенен – потърсете етиологията</a:t>
            </a:r>
          </a:p>
          <a:p>
            <a:pPr>
              <a:defRPr i="1"/>
            </a:pPr>
            <a:r>
              <a:t>и определете анатомичните особености:</a:t>
            </a:r>
          </a:p>
          <a:p>
            <a:pPr/>
            <a:r>
              <a:t>Левостранна и/или десностранна камерна</a:t>
            </a:r>
          </a:p>
          <a:p>
            <a:pPr/>
            <a:r>
              <a:t>недостатъчност, тежка клапна дисфункция,</a:t>
            </a:r>
          </a:p>
          <a:p>
            <a:pPr/>
            <a:r>
              <a:t>механични усложения след ОМИ.</a:t>
            </a:r>
          </a:p>
        </p:txBody>
      </p:sp>
      <p:sp>
        <p:nvSpPr>
          <p:cNvPr id="203" name="TextBox 6"/>
          <p:cNvSpPr txBox="1"/>
          <p:nvPr/>
        </p:nvSpPr>
        <p:spPr>
          <a:xfrm>
            <a:off x="5292080" y="2276872"/>
            <a:ext cx="3816425" cy="257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/>
            </a:pPr>
            <a:r>
              <a:t>Определете пълнещите налягания на ЛК/ДК:</a:t>
            </a:r>
          </a:p>
          <a:p>
            <a:pPr/>
            <a:r>
              <a:t>ЛК – В линии на белодробен застой (БУЗ)</a:t>
            </a:r>
          </a:p>
          <a:p>
            <a:pPr/>
            <a:r>
              <a:t>ДК – Диаметър и индекс на колабиране на долна празна вена.</a:t>
            </a:r>
          </a:p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 Placeholder 5"/>
          <p:cNvSpPr txBox="1"/>
          <p:nvPr>
            <p:ph type="sldNum" sz="quarter" idx="4294967295"/>
          </p:nvPr>
        </p:nvSpPr>
        <p:spPr>
          <a:xfrm>
            <a:off x="8398091" y="6245225"/>
            <a:ext cx="288710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Кардиологично интензивно отделение</a:t>
            </a:r>
          </a:p>
        </p:txBody>
      </p:sp>
      <p:sp>
        <p:nvSpPr>
          <p:cNvPr id="207" name="Rectangle 3"/>
          <p:cNvSpPr txBox="1"/>
          <p:nvPr>
            <p:ph type="body" idx="4294967295"/>
          </p:nvPr>
        </p:nvSpPr>
        <p:spPr>
          <a:xfrm>
            <a:off x="611188" y="1700807"/>
            <a:ext cx="7777161" cy="4039595"/>
          </a:xfrm>
          <a:prstGeom prst="rect">
            <a:avLst/>
          </a:prstGeom>
        </p:spPr>
        <p:txBody>
          <a:bodyPr/>
          <a:lstStyle/>
          <a:p>
            <a:pPr algn="just"/>
            <a:r>
              <a:t>Артериална катетеризация и катетеризация на централни вени, с възможност за измерване на ScvO</a:t>
            </a:r>
            <a:r>
              <a:rPr baseline="-25000"/>
              <a:t>2 </a:t>
            </a:r>
            <a:r>
              <a:t>– до 15 min.</a:t>
            </a:r>
          </a:p>
          <a:p>
            <a:pPr algn="just"/>
            <a:r>
              <a:t>Стандартна ЕКГрама за оценка на лево/десно камерната функция и установяване на ранните потенциални механични усложнения на ОИМ – до 30 min.</a:t>
            </a:r>
          </a:p>
          <a:p>
            <a:pPr algn="just"/>
            <a:r>
              <a:t>Ранна коронарна ангиография в специализиран център при налични данни за миокардна исхемия (елевация на ST сегмент и ОИМ) – до 60 min.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Кардиологично интензивно отделение</a:t>
            </a:r>
          </a:p>
        </p:txBody>
      </p:sp>
      <p:sp>
        <p:nvSpPr>
          <p:cNvPr id="211" name="Rectangle 3"/>
          <p:cNvSpPr txBox="1"/>
          <p:nvPr>
            <p:ph type="body" idx="4294967295"/>
          </p:nvPr>
        </p:nvSpPr>
        <p:spPr>
          <a:xfrm>
            <a:off x="611187" y="1700807"/>
            <a:ext cx="8281293" cy="4039595"/>
          </a:xfrm>
          <a:prstGeom prst="rect">
            <a:avLst/>
          </a:prstGeom>
        </p:spPr>
        <p:txBody>
          <a:bodyPr/>
          <a:lstStyle/>
          <a:p>
            <a:pPr algn="just"/>
            <a:r>
              <a:t>Корекция на хипогликемията и хипокалциемията.</a:t>
            </a:r>
          </a:p>
          <a:p>
            <a:pPr algn="just"/>
            <a:r>
              <a:t>Лечение на животозастрашаващите аритмии.</a:t>
            </a:r>
          </a:p>
          <a:p>
            <a:pPr algn="just"/>
            <a:r>
              <a:t>Инфузиране на 20-30 ml/kg, но не повече от 500 ml NaCl 0.9% за 30 min, с цел достигане на ЦВН - 8 до 12 mmHg или подобрена тъканна перфузия (не повече от 500 ml).</a:t>
            </a:r>
          </a:p>
          <a:p>
            <a:pPr algn="just"/>
            <a:r>
              <a:t>Провеждане на механична вентилация, с цел корекция на хипоксемията и ацидозата.</a:t>
            </a:r>
          </a:p>
          <a:p>
            <a:pPr algn="just"/>
            <a:r>
              <a:t>Приложение на инотропни медикаменти (Dobutamine) и/или вазоконстриктори.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Кардиологично интензивно отделение</a:t>
            </a:r>
          </a:p>
        </p:txBody>
      </p:sp>
      <p:sp>
        <p:nvSpPr>
          <p:cNvPr id="215" name="Rectangle 3"/>
          <p:cNvSpPr txBox="1"/>
          <p:nvPr>
            <p:ph type="body" idx="4294967295"/>
          </p:nvPr>
        </p:nvSpPr>
        <p:spPr>
          <a:xfrm>
            <a:off x="611187" y="1700807"/>
            <a:ext cx="8281293" cy="4039595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</a:pPr>
            <a:r>
              <a:t>Цели на лечението са постигането на:</a:t>
            </a:r>
          </a:p>
          <a:p>
            <a:pPr algn="just"/>
            <a:r>
              <a:t>СрАКН 60 mmHg  или по-високо;</a:t>
            </a:r>
          </a:p>
          <a:p>
            <a:pPr algn="just"/>
            <a:r>
              <a:t>Средно заклинено налягане в белодробната артерия 18 mmHg или по-ниско;</a:t>
            </a:r>
          </a:p>
          <a:p>
            <a:pPr algn="just"/>
            <a:r>
              <a:t>Централно венозно налягане - 8 до 12 mmHg;</a:t>
            </a:r>
          </a:p>
          <a:p>
            <a:pPr algn="just"/>
            <a:r>
              <a:t>Часова диуреза 0.5 ml/kg/h или по-висока;</a:t>
            </a:r>
          </a:p>
          <a:p>
            <a:pPr algn="just"/>
            <a:r>
              <a:t>pHа 7.3 - 7.5</a:t>
            </a:r>
          </a:p>
          <a:p>
            <a:pPr algn="just"/>
            <a:r>
              <a:t>Централна венозна сатурация (ScvO</a:t>
            </a:r>
            <a:r>
              <a:rPr baseline="-25000"/>
              <a:t>2</a:t>
            </a:r>
            <a:r>
              <a:t>) ≥70% при SpO</a:t>
            </a:r>
            <a:r>
              <a:rPr baseline="-25000"/>
              <a:t>2</a:t>
            </a:r>
            <a:r>
              <a:t> ≥93% и Хемоглобин ≥ 90 g/l.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42032"/>
            <a:ext cx="8885853" cy="6597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traight Arrow Connector 73"/>
          <p:cNvSpPr/>
          <p:nvPr/>
        </p:nvSpPr>
        <p:spPr>
          <a:xfrm flipH="1">
            <a:off x="7909491" y="3341123"/>
            <a:ext cx="15449" cy="371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Straight Arrow Connector 58"/>
          <p:cNvSpPr/>
          <p:nvPr/>
        </p:nvSpPr>
        <p:spPr>
          <a:xfrm>
            <a:off x="2376347" y="3330731"/>
            <a:ext cx="54383" cy="254654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Straight Arrow Connector 55"/>
          <p:cNvSpPr/>
          <p:nvPr/>
        </p:nvSpPr>
        <p:spPr>
          <a:xfrm>
            <a:off x="1064715" y="3344218"/>
            <a:ext cx="14001" cy="253305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Straight Arrow Connector 20"/>
          <p:cNvSpPr/>
          <p:nvPr/>
        </p:nvSpPr>
        <p:spPr>
          <a:xfrm flipH="1">
            <a:off x="4597297" y="369332"/>
            <a:ext cx="171" cy="74612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TextBox 1"/>
          <p:cNvSpPr txBox="1"/>
          <p:nvPr/>
        </p:nvSpPr>
        <p:spPr>
          <a:xfrm>
            <a:off x="1547664" y="35330"/>
            <a:ext cx="6086990" cy="353836"/>
          </a:xfrm>
          <a:prstGeom prst="rect">
            <a:avLst/>
          </a:prstGeom>
          <a:solidFill>
            <a:srgbClr val="FFC000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ПАЦИЕНТ С ОСТРА СЪРДЕЧНА НЕДОСТАТЪЧНОСТ</a:t>
            </a:r>
          </a:p>
        </p:txBody>
      </p:sp>
      <p:sp>
        <p:nvSpPr>
          <p:cNvPr id="224" name="TextBox 2"/>
          <p:cNvSpPr txBox="1"/>
          <p:nvPr/>
        </p:nvSpPr>
        <p:spPr>
          <a:xfrm>
            <a:off x="2028687" y="476672"/>
            <a:ext cx="5160004" cy="3570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Оценете хемодинамичния профил на пациента</a:t>
            </a:r>
          </a:p>
        </p:txBody>
      </p:sp>
      <p:sp>
        <p:nvSpPr>
          <p:cNvPr id="225" name="TextBox 7"/>
          <p:cNvSpPr txBox="1"/>
          <p:nvPr/>
        </p:nvSpPr>
        <p:spPr>
          <a:xfrm>
            <a:off x="107502" y="2420888"/>
            <a:ext cx="2673114" cy="8904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″ВЛАЖЕН И ТОПЪЛ″</a:t>
            </a:r>
          </a:p>
          <a:p>
            <a:pPr algn="ctr"/>
            <a:r>
              <a:t>САКН е нормално или повишено</a:t>
            </a:r>
          </a:p>
        </p:txBody>
      </p:sp>
      <p:sp>
        <p:nvSpPr>
          <p:cNvPr id="226" name="TextBox 8"/>
          <p:cNvSpPr txBox="1"/>
          <p:nvPr/>
        </p:nvSpPr>
        <p:spPr>
          <a:xfrm>
            <a:off x="107503" y="4149080"/>
            <a:ext cx="1857913" cy="14238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Съдов тип</a:t>
            </a:r>
          </a:p>
          <a:p>
            <a:pPr algn="ctr"/>
            <a:r>
              <a:t>Задръжка на течности</a:t>
            </a:r>
          </a:p>
          <a:p>
            <a:pPr algn="ctr">
              <a:defRPr b="1"/>
            </a:pPr>
            <a:r>
              <a:t>Хипертонията</a:t>
            </a:r>
            <a:r>
              <a:rPr b="0"/>
              <a:t> доминира</a:t>
            </a:r>
          </a:p>
        </p:txBody>
      </p:sp>
      <p:sp>
        <p:nvSpPr>
          <p:cNvPr id="227" name="TextBox 9"/>
          <p:cNvSpPr txBox="1"/>
          <p:nvPr/>
        </p:nvSpPr>
        <p:spPr>
          <a:xfrm>
            <a:off x="107504" y="5877271"/>
            <a:ext cx="1942422" cy="6237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5250" indent="-95250">
              <a:buSzPct val="100000"/>
              <a:buFont typeface="Arial"/>
              <a:buChar char="•"/>
            </a:pPr>
            <a:r>
              <a:t>Вазодилататор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Диуретик</a:t>
            </a:r>
          </a:p>
        </p:txBody>
      </p:sp>
      <p:sp>
        <p:nvSpPr>
          <p:cNvPr id="228" name="TextBox 10"/>
          <p:cNvSpPr txBox="1"/>
          <p:nvPr/>
        </p:nvSpPr>
        <p:spPr>
          <a:xfrm>
            <a:off x="2051718" y="4149080"/>
            <a:ext cx="1886936" cy="14238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Сърдечен тип</a:t>
            </a:r>
          </a:p>
          <a:p>
            <a:pPr algn="ctr"/>
            <a:r>
              <a:t>Задръжка на течности</a:t>
            </a:r>
          </a:p>
          <a:p>
            <a:pPr algn="ctr">
              <a:defRPr b="1"/>
            </a:pPr>
            <a:r>
              <a:t>Застоят</a:t>
            </a:r>
            <a:r>
              <a:rPr b="0"/>
              <a:t> доминира</a:t>
            </a:r>
          </a:p>
        </p:txBody>
      </p:sp>
      <p:sp>
        <p:nvSpPr>
          <p:cNvPr id="229" name="TextBox 11"/>
          <p:cNvSpPr txBox="1"/>
          <p:nvPr/>
        </p:nvSpPr>
        <p:spPr>
          <a:xfrm>
            <a:off x="2195197" y="5877271"/>
            <a:ext cx="2088770" cy="8904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5250" indent="-95250">
              <a:buSzPct val="100000"/>
              <a:buFont typeface="Arial"/>
              <a:buChar char="•"/>
            </a:pPr>
            <a:r>
              <a:t>Вазодилататор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Диуретик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Ултрафилтрация</a:t>
            </a:r>
          </a:p>
        </p:txBody>
      </p:sp>
      <p:sp>
        <p:nvSpPr>
          <p:cNvPr id="230" name="TextBox 12"/>
          <p:cNvSpPr txBox="1"/>
          <p:nvPr/>
        </p:nvSpPr>
        <p:spPr>
          <a:xfrm>
            <a:off x="4139951" y="2420888"/>
            <a:ext cx="2016225" cy="6237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″СУХ И ТОПЪЛ″</a:t>
            </a:r>
          </a:p>
          <a:p>
            <a:pPr algn="ctr"/>
            <a:r>
              <a:t>Компенсиран</a:t>
            </a:r>
          </a:p>
        </p:txBody>
      </p:sp>
      <p:sp>
        <p:nvSpPr>
          <p:cNvPr id="231" name="TextBox 13"/>
          <p:cNvSpPr txBox="1"/>
          <p:nvPr/>
        </p:nvSpPr>
        <p:spPr>
          <a:xfrm>
            <a:off x="6859409" y="2420888"/>
            <a:ext cx="2146142" cy="8904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″СУХ И СТУДЕН″</a:t>
            </a:r>
          </a:p>
          <a:p>
            <a:pPr algn="ctr"/>
            <a:r>
              <a:t>Хипоперфузиран</a:t>
            </a:r>
          </a:p>
          <a:p>
            <a:pPr algn="ctr"/>
            <a:r>
              <a:t>Хиповолемичен</a:t>
            </a:r>
          </a:p>
        </p:txBody>
      </p:sp>
      <p:sp>
        <p:nvSpPr>
          <p:cNvPr id="232" name="TextBox 14"/>
          <p:cNvSpPr txBox="1"/>
          <p:nvPr/>
        </p:nvSpPr>
        <p:spPr>
          <a:xfrm>
            <a:off x="6610787" y="3429000"/>
            <a:ext cx="2497719" cy="6237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t>Обемно натоварване</a:t>
            </a:r>
          </a:p>
          <a:p>
            <a:pPr algn="ctr"/>
            <a:r>
              <a:t>Инотропни средства</a:t>
            </a:r>
          </a:p>
        </p:txBody>
      </p:sp>
      <p:sp>
        <p:nvSpPr>
          <p:cNvPr id="233" name="TextBox 15"/>
          <p:cNvSpPr txBox="1"/>
          <p:nvPr/>
        </p:nvSpPr>
        <p:spPr>
          <a:xfrm>
            <a:off x="4139951" y="3436141"/>
            <a:ext cx="2361675" cy="6237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Уточнете перорална терапия</a:t>
            </a:r>
          </a:p>
        </p:txBody>
      </p:sp>
      <p:sp>
        <p:nvSpPr>
          <p:cNvPr id="234" name="TextBox 16"/>
          <p:cNvSpPr txBox="1"/>
          <p:nvPr/>
        </p:nvSpPr>
        <p:spPr>
          <a:xfrm>
            <a:off x="5842060" y="4241412"/>
            <a:ext cx="2222330" cy="8904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″ВЛАЖЕН И СТУДЕН″</a:t>
            </a:r>
          </a:p>
          <a:p>
            <a:pPr algn="ctr"/>
            <a:r>
              <a:t>АКН &lt; 90 mmHg</a:t>
            </a:r>
          </a:p>
        </p:txBody>
      </p:sp>
      <p:sp>
        <p:nvSpPr>
          <p:cNvPr id="235" name="TextBox 17"/>
          <p:cNvSpPr txBox="1"/>
          <p:nvPr/>
        </p:nvSpPr>
        <p:spPr>
          <a:xfrm>
            <a:off x="6953463" y="5613046"/>
            <a:ext cx="2155043" cy="11571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5250" indent="-95250">
              <a:buSzPct val="100000"/>
              <a:buFont typeface="Arial"/>
              <a:buChar char="•"/>
            </a:pPr>
            <a:r>
              <a:t>Вазодилататор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Диуретик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Инотропни средства</a:t>
            </a:r>
          </a:p>
        </p:txBody>
      </p:sp>
      <p:sp>
        <p:nvSpPr>
          <p:cNvPr id="236" name="TextBox 18"/>
          <p:cNvSpPr txBox="1"/>
          <p:nvPr/>
        </p:nvSpPr>
        <p:spPr>
          <a:xfrm>
            <a:off x="4370856" y="5613046"/>
            <a:ext cx="2505401" cy="11571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5250" indent="-95250">
              <a:buSzPct val="100000"/>
              <a:buFont typeface="Arial"/>
              <a:buChar char="•"/>
            </a:pPr>
            <a:r>
              <a:t>Инотропни средства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Вазоконстриктори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Диуретици</a:t>
            </a:r>
          </a:p>
          <a:p>
            <a:pPr marL="95250" indent="-95250">
              <a:buSzPct val="100000"/>
              <a:buFont typeface="Arial"/>
              <a:buChar char="•"/>
            </a:pPr>
            <a:r>
              <a:t>Помпа</a:t>
            </a:r>
          </a:p>
        </p:txBody>
      </p:sp>
      <p:cxnSp>
        <p:nvCxnSpPr>
          <p:cNvPr id="237" name="Straight Arrow Connector 23"/>
          <p:cNvCxnSpPr>
            <a:stCxn id="256" idx="0"/>
            <a:endCxn id="258" idx="0"/>
          </p:cNvCxnSpPr>
          <p:nvPr/>
        </p:nvCxnSpPr>
        <p:spPr>
          <a:xfrm flipH="1">
            <a:off x="1271547" y="1292368"/>
            <a:ext cx="3264626" cy="1088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</p:cxnSp>
      <p:sp>
        <p:nvSpPr>
          <p:cNvPr id="238" name="Straight Arrow Connector 26"/>
          <p:cNvSpPr/>
          <p:nvPr/>
        </p:nvSpPr>
        <p:spPr>
          <a:xfrm>
            <a:off x="4536175" y="1303250"/>
            <a:ext cx="3547372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TextBox 29"/>
          <p:cNvSpPr txBox="1"/>
          <p:nvPr/>
        </p:nvSpPr>
        <p:spPr>
          <a:xfrm>
            <a:off x="1881415" y="908720"/>
            <a:ext cx="503596" cy="77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/>
            </a:pPr>
            <a:r>
              <a:t>ДА</a:t>
            </a:r>
          </a:p>
          <a:p>
            <a:pPr algn="ctr">
              <a:defRPr sz="1600"/>
            </a:pPr>
          </a:p>
          <a:p>
            <a:pPr algn="ctr">
              <a:defRPr sz="1600"/>
            </a:pPr>
            <a:r>
              <a:t>95%</a:t>
            </a:r>
          </a:p>
        </p:txBody>
      </p:sp>
      <p:sp>
        <p:nvSpPr>
          <p:cNvPr id="240" name="TextBox 30"/>
          <p:cNvSpPr txBox="1"/>
          <p:nvPr/>
        </p:nvSpPr>
        <p:spPr>
          <a:xfrm>
            <a:off x="6932452" y="893912"/>
            <a:ext cx="503596" cy="77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/>
            </a:pPr>
            <a:r>
              <a:t>НЕ</a:t>
            </a:r>
          </a:p>
          <a:p>
            <a:pPr algn="ctr">
              <a:defRPr sz="1600"/>
            </a:pPr>
          </a:p>
          <a:p>
            <a:pPr algn="ctr">
              <a:defRPr sz="1600"/>
            </a:pPr>
            <a:r>
              <a:t>5%</a:t>
            </a:r>
          </a:p>
        </p:txBody>
      </p:sp>
      <p:cxnSp>
        <p:nvCxnSpPr>
          <p:cNvPr id="241" name="Elbow Connector 32"/>
          <p:cNvCxnSpPr>
            <a:stCxn id="258" idx="0"/>
            <a:endCxn id="257" idx="0"/>
          </p:cNvCxnSpPr>
          <p:nvPr/>
        </p:nvCxnSpPr>
        <p:spPr>
          <a:xfrm>
            <a:off x="1270000" y="1308100"/>
            <a:ext cx="3314700" cy="774700"/>
          </a:xfrm>
          <a:prstGeom prst="bentConnector4">
            <a:avLst>
              <a:gd name="adj1" fmla="val 50191"/>
              <a:gd name="adj2" fmla="val -52459"/>
            </a:avLst>
          </a:prstGeom>
          <a:ln>
            <a:solidFill>
              <a:srgbClr val="000000"/>
            </a:solidFill>
            <a:tailEnd type="triangle"/>
          </a:ln>
        </p:spPr>
      </p:cxnSp>
      <p:cxnSp>
        <p:nvCxnSpPr>
          <p:cNvPr id="242" name="Elbow Connector 33"/>
          <p:cNvCxnSpPr>
            <a:stCxn id="259" idx="0"/>
            <a:endCxn id="257" idx="0"/>
          </p:cNvCxnSpPr>
          <p:nvPr/>
        </p:nvCxnSpPr>
        <p:spPr>
          <a:xfrm flipH="1">
            <a:off x="4584700" y="1308100"/>
            <a:ext cx="3492500" cy="774700"/>
          </a:xfrm>
          <a:prstGeom prst="bentConnector4">
            <a:avLst>
              <a:gd name="adj1" fmla="val 49818"/>
              <a:gd name="adj2" fmla="val -52459"/>
            </a:avLst>
          </a:prstGeom>
          <a:ln>
            <a:solidFill>
              <a:srgbClr val="000000"/>
            </a:solidFill>
            <a:tailEnd type="triangle"/>
          </a:ln>
        </p:spPr>
      </p:cxnSp>
      <p:sp>
        <p:nvSpPr>
          <p:cNvPr id="243" name="Elbow Connector 36"/>
          <p:cNvSpPr/>
          <p:nvPr/>
        </p:nvSpPr>
        <p:spPr>
          <a:xfrm flipV="1" rot="10800000">
            <a:off x="2780614" y="2276869"/>
            <a:ext cx="927294" cy="605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09" y="0"/>
                </a:lnTo>
                <a:lnTo>
                  <a:pt x="309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4" name="Elbow Connector 40"/>
          <p:cNvSpPr/>
          <p:nvPr/>
        </p:nvSpPr>
        <p:spPr>
          <a:xfrm flipH="1" rot="16200000">
            <a:off x="3741897" y="2602914"/>
            <a:ext cx="2426208" cy="1774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5" name="TextBox 46"/>
          <p:cNvSpPr txBox="1"/>
          <p:nvPr/>
        </p:nvSpPr>
        <p:spPr>
          <a:xfrm>
            <a:off x="2987785" y="2514381"/>
            <a:ext cx="503595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/>
            </a:lvl1pPr>
          </a:lstStyle>
          <a:p>
            <a:pPr/>
            <a:r>
              <a:t>ДА</a:t>
            </a:r>
          </a:p>
        </p:txBody>
      </p:sp>
      <p:sp>
        <p:nvSpPr>
          <p:cNvPr id="246" name="TextBox 47"/>
          <p:cNvSpPr txBox="1"/>
          <p:nvPr/>
        </p:nvSpPr>
        <p:spPr>
          <a:xfrm>
            <a:off x="4703202" y="4314581"/>
            <a:ext cx="503596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/>
            </a:lvl1pPr>
          </a:lstStyle>
          <a:p>
            <a:pPr/>
            <a:r>
              <a:t>НЕ</a:t>
            </a:r>
          </a:p>
        </p:txBody>
      </p:sp>
      <p:sp>
        <p:nvSpPr>
          <p:cNvPr id="247" name="Elbow Connector 48"/>
          <p:cNvSpPr/>
          <p:nvPr/>
        </p:nvSpPr>
        <p:spPr>
          <a:xfrm rot="5400000">
            <a:off x="6095310" y="2337736"/>
            <a:ext cx="467184" cy="345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8" name="TextBox 50"/>
          <p:cNvSpPr txBox="1"/>
          <p:nvPr/>
        </p:nvSpPr>
        <p:spPr>
          <a:xfrm>
            <a:off x="6110918" y="2420889"/>
            <a:ext cx="503595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/>
            </a:lvl1pPr>
          </a:lstStyle>
          <a:p>
            <a:pPr/>
            <a:r>
              <a:t>ДА</a:t>
            </a:r>
          </a:p>
        </p:txBody>
      </p:sp>
      <p:sp>
        <p:nvSpPr>
          <p:cNvPr id="249" name="Elbow Connector 51"/>
          <p:cNvSpPr/>
          <p:nvPr/>
        </p:nvSpPr>
        <p:spPr>
          <a:xfrm flipH="1" rot="16200000">
            <a:off x="6377675" y="2400818"/>
            <a:ext cx="605684" cy="35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50" name="TextBox 53"/>
          <p:cNvSpPr txBox="1"/>
          <p:nvPr/>
        </p:nvSpPr>
        <p:spPr>
          <a:xfrm>
            <a:off x="6417919" y="2586389"/>
            <a:ext cx="503596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/>
            </a:lvl1pPr>
          </a:lstStyle>
          <a:p>
            <a:pPr/>
            <a:r>
              <a:t>НЕ</a:t>
            </a:r>
          </a:p>
        </p:txBody>
      </p:sp>
      <p:sp>
        <p:nvSpPr>
          <p:cNvPr id="251" name="Elbow Connector 60"/>
          <p:cNvSpPr/>
          <p:nvPr/>
        </p:nvSpPr>
        <p:spPr>
          <a:xfrm rot="5400000">
            <a:off x="5370159" y="5141145"/>
            <a:ext cx="725303" cy="21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33" y="0"/>
                </a:lnTo>
                <a:lnTo>
                  <a:pt x="233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52" name="TextBox 64"/>
          <p:cNvSpPr txBox="1"/>
          <p:nvPr/>
        </p:nvSpPr>
        <p:spPr>
          <a:xfrm>
            <a:off x="5030797" y="5044162"/>
            <a:ext cx="50359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/>
            </a:lvl1pPr>
          </a:lstStyle>
          <a:p>
            <a:pPr/>
            <a:r>
              <a:t>ДА</a:t>
            </a:r>
          </a:p>
        </p:txBody>
      </p:sp>
      <p:sp>
        <p:nvSpPr>
          <p:cNvPr id="253" name="Elbow Connector 65"/>
          <p:cNvSpPr/>
          <p:nvPr/>
        </p:nvSpPr>
        <p:spPr>
          <a:xfrm>
            <a:off x="8064388" y="4703078"/>
            <a:ext cx="180022" cy="909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54" name="TextBox 68"/>
          <p:cNvSpPr txBox="1"/>
          <p:nvPr/>
        </p:nvSpPr>
        <p:spPr>
          <a:xfrm>
            <a:off x="8290127" y="4988786"/>
            <a:ext cx="50359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/>
            </a:lvl1pPr>
          </a:lstStyle>
          <a:p>
            <a:pPr/>
            <a:r>
              <a:t>НЕ</a:t>
            </a:r>
          </a:p>
        </p:txBody>
      </p:sp>
      <p:sp>
        <p:nvSpPr>
          <p:cNvPr id="255" name="Straight Arrow Connector 69"/>
          <p:cNvSpPr/>
          <p:nvPr/>
        </p:nvSpPr>
        <p:spPr>
          <a:xfrm flipH="1">
            <a:off x="5163511" y="3064579"/>
            <a:ext cx="3" cy="371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6" name="TextBox 3"/>
          <p:cNvSpPr txBox="1"/>
          <p:nvPr/>
        </p:nvSpPr>
        <p:spPr>
          <a:xfrm>
            <a:off x="2390345" y="1115451"/>
            <a:ext cx="4291654" cy="353835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НАЛИЧИЕ НА КОНГЕСТИЯ (ЗАСТОЙ)?</a:t>
            </a:r>
          </a:p>
        </p:txBody>
      </p:sp>
      <p:sp>
        <p:nvSpPr>
          <p:cNvPr id="257" name="TextBox 6"/>
          <p:cNvSpPr txBox="1"/>
          <p:nvPr/>
        </p:nvSpPr>
        <p:spPr>
          <a:xfrm>
            <a:off x="1742613" y="1907538"/>
            <a:ext cx="5693434" cy="353836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НАЛИЧИЕ НА АДЕКВАТНА ТЪКАННА ПЕРФУЗИЯ?</a:t>
            </a:r>
          </a:p>
        </p:txBody>
      </p:sp>
      <p:sp>
        <p:nvSpPr>
          <p:cNvPr id="258" name="TextBox 5"/>
          <p:cNvSpPr txBox="1"/>
          <p:nvPr/>
        </p:nvSpPr>
        <p:spPr>
          <a:xfrm>
            <a:off x="725785" y="1124744"/>
            <a:ext cx="1091526" cy="3570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ВЛАЖЕН</a:t>
            </a:r>
          </a:p>
        </p:txBody>
      </p:sp>
      <p:sp>
        <p:nvSpPr>
          <p:cNvPr id="259" name="TextBox 4"/>
          <p:cNvSpPr txBox="1"/>
          <p:nvPr/>
        </p:nvSpPr>
        <p:spPr>
          <a:xfrm>
            <a:off x="7634653" y="1124744"/>
            <a:ext cx="897787" cy="35701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СУХ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Isosceles Triangle 4"/>
          <p:cNvSpPr/>
          <p:nvPr/>
        </p:nvSpPr>
        <p:spPr>
          <a:xfrm>
            <a:off x="1907703" y="260647"/>
            <a:ext cx="5184578" cy="5688634"/>
          </a:xfrm>
          <a:prstGeom prst="triangle">
            <a:avLst/>
          </a:prstGeom>
          <a:gradFill>
            <a:gsLst>
              <a:gs pos="0">
                <a:srgbClr val="DDDDDD"/>
              </a:gs>
              <a:gs pos="27000">
                <a:srgbClr val="E4DCD5"/>
              </a:gs>
              <a:gs pos="30000">
                <a:srgbClr val="DFD6CE"/>
              </a:gs>
              <a:gs pos="31000">
                <a:srgbClr val="E3DCD6"/>
              </a:gs>
              <a:gs pos="32000">
                <a:srgbClr val="D7CABF"/>
              </a:gs>
              <a:gs pos="100000">
                <a:srgbClr val="FF0000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62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3" name="TextBox 2"/>
          <p:cNvSpPr txBox="1"/>
          <p:nvPr/>
        </p:nvSpPr>
        <p:spPr>
          <a:xfrm>
            <a:off x="3131840" y="620687"/>
            <a:ext cx="2736304" cy="529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</a:p>
          <a:p>
            <a:pPr algn="ctr">
              <a:defRPr sz="2800"/>
            </a:pPr>
            <a:r>
              <a:t>E</a:t>
            </a:r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t>Необратим КШ</a:t>
            </a:r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t>Кардиогенен Шок</a:t>
            </a:r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t>Начален КШ</a:t>
            </a:r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t>Рисков КШ</a:t>
            </a:r>
          </a:p>
        </p:txBody>
      </p:sp>
      <p:grpSp>
        <p:nvGrpSpPr>
          <p:cNvPr id="266" name="Rounded Rectangle 3"/>
          <p:cNvGrpSpPr/>
          <p:nvPr/>
        </p:nvGrpSpPr>
        <p:grpSpPr>
          <a:xfrm>
            <a:off x="5220072" y="1004155"/>
            <a:ext cx="3473153" cy="408621"/>
            <a:chOff x="0" y="0"/>
            <a:chExt cx="3473151" cy="408620"/>
          </a:xfrm>
        </p:grpSpPr>
        <p:sp>
          <p:nvSpPr>
            <p:cNvPr id="264" name="Rounded Rectangle"/>
            <p:cNvSpPr/>
            <p:nvPr/>
          </p:nvSpPr>
          <p:spPr>
            <a:xfrm>
              <a:off x="0" y="0"/>
              <a:ext cx="3473152" cy="40862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65" name="Adrenaline+ Апаратна помощ"/>
            <p:cNvSpPr txBox="1"/>
            <p:nvPr/>
          </p:nvSpPr>
          <p:spPr>
            <a:xfrm>
              <a:off x="32647" y="28980"/>
              <a:ext cx="3407858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t>Adrenaline+ </a:t>
              </a:r>
              <a:r>
                <a:t>Апаратна помощ</a:t>
              </a:r>
            </a:p>
          </p:txBody>
        </p:sp>
      </p:grpSp>
      <p:grpSp>
        <p:nvGrpSpPr>
          <p:cNvPr id="269" name="Rounded Rectangle 8"/>
          <p:cNvGrpSpPr/>
          <p:nvPr/>
        </p:nvGrpSpPr>
        <p:grpSpPr>
          <a:xfrm>
            <a:off x="5540855" y="1924718"/>
            <a:ext cx="3495642" cy="715088"/>
            <a:chOff x="0" y="0"/>
            <a:chExt cx="3495640" cy="715087"/>
          </a:xfrm>
        </p:grpSpPr>
        <p:sp>
          <p:nvSpPr>
            <p:cNvPr id="267" name="Rounded Rectangle"/>
            <p:cNvSpPr/>
            <p:nvPr/>
          </p:nvSpPr>
          <p:spPr>
            <a:xfrm>
              <a:off x="0" y="0"/>
              <a:ext cx="3495641" cy="7150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68" name="Noradrenalin+Dobutaminе±…"/>
            <p:cNvSpPr txBox="1"/>
            <p:nvPr/>
          </p:nvSpPr>
          <p:spPr>
            <a:xfrm>
              <a:off x="47607" y="48863"/>
              <a:ext cx="3400426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t>Noradrenalin+Dobutamin</a:t>
              </a:r>
              <a:r>
                <a:t>е</a:t>
              </a:r>
              <a:r>
                <a:t>±</a:t>
              </a:r>
            </a:p>
            <a:p>
              <a:pPr algn="ctr"/>
              <a:r>
                <a:t>Vasopressin+</a:t>
              </a:r>
              <a:r>
                <a:t>Апаратна помощ</a:t>
              </a:r>
            </a:p>
          </p:txBody>
        </p:sp>
      </p:grpSp>
      <p:grpSp>
        <p:nvGrpSpPr>
          <p:cNvPr id="272" name="Rounded Rectangle 10"/>
          <p:cNvGrpSpPr/>
          <p:nvPr/>
        </p:nvGrpSpPr>
        <p:grpSpPr>
          <a:xfrm>
            <a:off x="6400281" y="5229199"/>
            <a:ext cx="2678496" cy="715088"/>
            <a:chOff x="0" y="0"/>
            <a:chExt cx="2678495" cy="715087"/>
          </a:xfrm>
        </p:grpSpPr>
        <p:sp>
          <p:nvSpPr>
            <p:cNvPr id="270" name="Rounded Rectangle"/>
            <p:cNvSpPr/>
            <p:nvPr/>
          </p:nvSpPr>
          <p:spPr>
            <a:xfrm>
              <a:off x="0" y="0"/>
              <a:ext cx="2678496" cy="71508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71" name="Пермисивно обемно…"/>
            <p:cNvSpPr txBox="1"/>
            <p:nvPr/>
          </p:nvSpPr>
          <p:spPr>
            <a:xfrm>
              <a:off x="47608" y="48863"/>
              <a:ext cx="2583279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t>Пермисивно обемно</a:t>
              </a:r>
            </a:p>
            <a:p>
              <a:pPr algn="ctr"/>
              <a:r>
                <a:t>натоварване</a:t>
              </a:r>
            </a:p>
          </p:txBody>
        </p:sp>
      </p:grpSp>
      <p:grpSp>
        <p:nvGrpSpPr>
          <p:cNvPr id="275" name="Rounded Rectangle 12"/>
          <p:cNvGrpSpPr/>
          <p:nvPr/>
        </p:nvGrpSpPr>
        <p:grpSpPr>
          <a:xfrm>
            <a:off x="5724128" y="3073953"/>
            <a:ext cx="3312369" cy="715088"/>
            <a:chOff x="0" y="0"/>
            <a:chExt cx="3312367" cy="715087"/>
          </a:xfrm>
        </p:grpSpPr>
        <p:sp>
          <p:nvSpPr>
            <p:cNvPr id="273" name="Rounded Rectangle"/>
            <p:cNvSpPr/>
            <p:nvPr/>
          </p:nvSpPr>
          <p:spPr>
            <a:xfrm>
              <a:off x="0" y="0"/>
              <a:ext cx="3312368" cy="7150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74" name="Noradrenaline+Dobutaminе…"/>
            <p:cNvSpPr txBox="1"/>
            <p:nvPr/>
          </p:nvSpPr>
          <p:spPr>
            <a:xfrm>
              <a:off x="47607" y="48863"/>
              <a:ext cx="3217154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t>Noradrenaline+Dobutamin</a:t>
              </a:r>
              <a:r>
                <a:t>е</a:t>
              </a:r>
            </a:p>
            <a:p>
              <a:pPr algn="ctr"/>
              <a:r>
                <a:t>Levosimendan+Noradrenaline</a:t>
              </a:r>
            </a:p>
          </p:txBody>
        </p:sp>
      </p:grpSp>
      <p:grpSp>
        <p:nvGrpSpPr>
          <p:cNvPr id="278" name="Rounded Rectangle 13"/>
          <p:cNvGrpSpPr/>
          <p:nvPr/>
        </p:nvGrpSpPr>
        <p:grpSpPr>
          <a:xfrm>
            <a:off x="6084168" y="4005064"/>
            <a:ext cx="2991585" cy="1021555"/>
            <a:chOff x="0" y="0"/>
            <a:chExt cx="2991584" cy="1021554"/>
          </a:xfrm>
        </p:grpSpPr>
        <p:sp>
          <p:nvSpPr>
            <p:cNvPr id="276" name="Rounded Rectangle"/>
            <p:cNvSpPr/>
            <p:nvPr/>
          </p:nvSpPr>
          <p:spPr>
            <a:xfrm>
              <a:off x="0" y="0"/>
              <a:ext cx="2991585" cy="10215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DDDDD"/>
                </a:gs>
                <a:gs pos="27000">
                  <a:srgbClr val="E4DCD5"/>
                </a:gs>
                <a:gs pos="30000">
                  <a:srgbClr val="DFD6CE"/>
                </a:gs>
                <a:gs pos="31000">
                  <a:srgbClr val="E3DCD6"/>
                </a:gs>
                <a:gs pos="32000">
                  <a:srgbClr val="D7CABF"/>
                </a:gs>
                <a:gs pos="100000">
                  <a:srgbClr val="FF0000"/>
                </a:gs>
              </a:gsLst>
              <a:lin ang="16200000" scaled="0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77" name="Dobutaminе или Levosimendan (при ДК дисфункция-високо БКН"/>
            <p:cNvSpPr txBox="1"/>
            <p:nvPr/>
          </p:nvSpPr>
          <p:spPr>
            <a:xfrm>
              <a:off x="62567" y="68747"/>
              <a:ext cx="2866450" cy="884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t>Dobutamin</a:t>
              </a:r>
              <a:r>
                <a:t>е</a:t>
              </a:r>
              <a:r>
                <a:t> </a:t>
              </a:r>
              <a:r>
                <a:t>или </a:t>
              </a:r>
              <a:r>
                <a:t>Levosimendan </a:t>
              </a:r>
              <a:r>
                <a:t>(при ДК дисфункция-високо БКН</a:t>
              </a:r>
            </a:p>
          </p:txBody>
        </p:sp>
      </p:grpSp>
      <p:grpSp>
        <p:nvGrpSpPr>
          <p:cNvPr id="281" name="Rounded Rectangle 14"/>
          <p:cNvGrpSpPr/>
          <p:nvPr/>
        </p:nvGrpSpPr>
        <p:grpSpPr>
          <a:xfrm>
            <a:off x="272592" y="980728"/>
            <a:ext cx="3495641" cy="408621"/>
            <a:chOff x="0" y="0"/>
            <a:chExt cx="3495640" cy="408620"/>
          </a:xfrm>
        </p:grpSpPr>
        <p:sp>
          <p:nvSpPr>
            <p:cNvPr id="279" name="Rounded Rectangle"/>
            <p:cNvSpPr/>
            <p:nvPr/>
          </p:nvSpPr>
          <p:spPr>
            <a:xfrm>
              <a:off x="0" y="0"/>
              <a:ext cx="3495641" cy="40862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80" name="Спиране на сърцето"/>
            <p:cNvSpPr txBox="1"/>
            <p:nvPr/>
          </p:nvSpPr>
          <p:spPr>
            <a:xfrm>
              <a:off x="32646" y="28980"/>
              <a:ext cx="3430348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Спиране на сърцето</a:t>
              </a:r>
            </a:p>
          </p:txBody>
        </p:sp>
      </p:grpSp>
      <p:grpSp>
        <p:nvGrpSpPr>
          <p:cNvPr id="284" name="Rounded Rectangle 15"/>
          <p:cNvGrpSpPr/>
          <p:nvPr/>
        </p:nvGrpSpPr>
        <p:grpSpPr>
          <a:xfrm>
            <a:off x="272592" y="1924717"/>
            <a:ext cx="2919577" cy="715089"/>
            <a:chOff x="0" y="0"/>
            <a:chExt cx="2919576" cy="715087"/>
          </a:xfrm>
        </p:grpSpPr>
        <p:sp>
          <p:nvSpPr>
            <p:cNvPr id="282" name="Rounded Rectangle"/>
            <p:cNvSpPr/>
            <p:nvPr/>
          </p:nvSpPr>
          <p:spPr>
            <a:xfrm>
              <a:off x="0" y="0"/>
              <a:ext cx="2919577" cy="7150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83" name="Без отговор на приложеното лечение"/>
            <p:cNvSpPr txBox="1"/>
            <p:nvPr/>
          </p:nvSpPr>
          <p:spPr>
            <a:xfrm>
              <a:off x="47608" y="48863"/>
              <a:ext cx="2824360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Без отговор на приложеното лечение</a:t>
              </a:r>
            </a:p>
          </p:txBody>
        </p:sp>
      </p:grpSp>
      <p:grpSp>
        <p:nvGrpSpPr>
          <p:cNvPr id="287" name="Rounded Rectangle 16"/>
          <p:cNvGrpSpPr/>
          <p:nvPr/>
        </p:nvGrpSpPr>
        <p:grpSpPr>
          <a:xfrm>
            <a:off x="684836" y="3001945"/>
            <a:ext cx="2312641" cy="715088"/>
            <a:chOff x="0" y="0"/>
            <a:chExt cx="2312640" cy="715087"/>
          </a:xfrm>
        </p:grpSpPr>
        <p:sp>
          <p:nvSpPr>
            <p:cNvPr id="285" name="Rounded Rectangle"/>
            <p:cNvSpPr/>
            <p:nvPr/>
          </p:nvSpPr>
          <p:spPr>
            <a:xfrm>
              <a:off x="0" y="0"/>
              <a:ext cx="2312641" cy="7150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86" name="Хипотензия/…"/>
            <p:cNvSpPr txBox="1"/>
            <p:nvPr/>
          </p:nvSpPr>
          <p:spPr>
            <a:xfrm>
              <a:off x="47608" y="48863"/>
              <a:ext cx="2217424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t>Хипотензия/</a:t>
              </a:r>
            </a:p>
            <a:p>
              <a:pPr algn="ctr"/>
              <a:r>
                <a:t>Хипоперфузия</a:t>
              </a:r>
            </a:p>
          </p:txBody>
        </p:sp>
      </p:grpSp>
      <p:grpSp>
        <p:nvGrpSpPr>
          <p:cNvPr id="290" name="Rounded Rectangle 17"/>
          <p:cNvGrpSpPr/>
          <p:nvPr/>
        </p:nvGrpSpPr>
        <p:grpSpPr>
          <a:xfrm>
            <a:off x="18042" y="4005064"/>
            <a:ext cx="2681750" cy="1021555"/>
            <a:chOff x="0" y="0"/>
            <a:chExt cx="2681748" cy="1021554"/>
          </a:xfrm>
        </p:grpSpPr>
        <p:sp>
          <p:nvSpPr>
            <p:cNvPr id="288" name="Rounded Rectangle"/>
            <p:cNvSpPr/>
            <p:nvPr/>
          </p:nvSpPr>
          <p:spPr>
            <a:xfrm>
              <a:off x="0" y="0"/>
              <a:ext cx="2681749" cy="10215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DDDDD"/>
                </a:gs>
                <a:gs pos="27000">
                  <a:srgbClr val="E4DCD5"/>
                </a:gs>
                <a:gs pos="30000">
                  <a:srgbClr val="DFD6CE"/>
                </a:gs>
                <a:gs pos="31000">
                  <a:srgbClr val="E3DCD6"/>
                </a:gs>
                <a:gs pos="32000">
                  <a:srgbClr val="D7CABF"/>
                </a:gs>
                <a:gs pos="100000">
                  <a:srgbClr val="FF0000"/>
                </a:gs>
              </a:gsLst>
              <a:lin ang="16200000" scaled="0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89" name="Симптоматика на шок: вазоконстрикция, тахикардия"/>
            <p:cNvSpPr txBox="1"/>
            <p:nvPr/>
          </p:nvSpPr>
          <p:spPr>
            <a:xfrm>
              <a:off x="62568" y="68747"/>
              <a:ext cx="2556613" cy="884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Симптоматика на шок: вазоконстрикция, тахикардия</a:t>
              </a:r>
            </a:p>
          </p:txBody>
        </p:sp>
      </p:grpSp>
      <p:grpSp>
        <p:nvGrpSpPr>
          <p:cNvPr id="293" name="Rounded Rectangle 18"/>
          <p:cNvGrpSpPr/>
          <p:nvPr/>
        </p:nvGrpSpPr>
        <p:grpSpPr>
          <a:xfrm>
            <a:off x="103316" y="5229199"/>
            <a:ext cx="2020412" cy="715088"/>
            <a:chOff x="0" y="0"/>
            <a:chExt cx="2020411" cy="715087"/>
          </a:xfrm>
        </p:grpSpPr>
        <p:sp>
          <p:nvSpPr>
            <p:cNvPr id="291" name="Rounded Rectangle"/>
            <p:cNvSpPr/>
            <p:nvPr/>
          </p:nvSpPr>
          <p:spPr>
            <a:xfrm>
              <a:off x="0" y="0"/>
              <a:ext cx="2020412" cy="71508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92" name="Без симптоматика"/>
            <p:cNvSpPr txBox="1"/>
            <p:nvPr/>
          </p:nvSpPr>
          <p:spPr>
            <a:xfrm>
              <a:off x="47607" y="48863"/>
              <a:ext cx="1925198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Без симптоматика</a:t>
              </a:r>
            </a:p>
          </p:txBody>
        </p:sp>
      </p:grpSp>
      <p:grpSp>
        <p:nvGrpSpPr>
          <p:cNvPr id="296" name="Right Arrow 5"/>
          <p:cNvGrpSpPr/>
          <p:nvPr/>
        </p:nvGrpSpPr>
        <p:grpSpPr>
          <a:xfrm>
            <a:off x="684836" y="6093295"/>
            <a:ext cx="7632849" cy="733660"/>
            <a:chOff x="0" y="0"/>
            <a:chExt cx="7632848" cy="733658"/>
          </a:xfrm>
        </p:grpSpPr>
        <p:sp>
          <p:nvSpPr>
            <p:cNvPr id="294" name="Arrow"/>
            <p:cNvSpPr/>
            <p:nvPr/>
          </p:nvSpPr>
          <p:spPr>
            <a:xfrm>
              <a:off x="0" y="0"/>
              <a:ext cx="7632849" cy="733659"/>
            </a:xfrm>
            <a:prstGeom prst="rightArrow">
              <a:avLst>
                <a:gd name="adj1" fmla="val 73188"/>
                <a:gd name="adj2" fmla="val 67390"/>
              </a:avLst>
            </a:prstGeom>
            <a:gradFill flip="none" rotWithShape="1">
              <a:gsLst>
                <a:gs pos="0">
                  <a:srgbClr val="FFFF00"/>
                </a:gs>
                <a:gs pos="27000">
                  <a:srgbClr val="E4DCD5"/>
                </a:gs>
                <a:gs pos="30000">
                  <a:srgbClr val="FFFFFF"/>
                </a:gs>
                <a:gs pos="31000">
                  <a:srgbClr val="E3DCD6"/>
                </a:gs>
                <a:gs pos="32000">
                  <a:srgbClr val="D7CABF"/>
                </a:gs>
                <a:gs pos="100000">
                  <a:srgbClr val="92D050"/>
                </a:gs>
              </a:gsLst>
              <a:lin ang="0" scaled="0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295" name="Търсене/лечение на основната причина"/>
            <p:cNvSpPr txBox="1"/>
            <p:nvPr/>
          </p:nvSpPr>
          <p:spPr>
            <a:xfrm>
              <a:off x="12699" y="191499"/>
              <a:ext cx="7245599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Търсене/лечение на основната причина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1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Стабилизиране на кръвообращението</a:t>
            </a:r>
          </a:p>
        </p:txBody>
      </p:sp>
      <p:sp>
        <p:nvSpPr>
          <p:cNvPr id="302" name="Rectangle 3"/>
          <p:cNvSpPr txBox="1"/>
          <p:nvPr>
            <p:ph type="body" idx="4294967295"/>
          </p:nvPr>
        </p:nvSpPr>
        <p:spPr>
          <a:xfrm>
            <a:off x="395536" y="1412776"/>
            <a:ext cx="8532812" cy="4238600"/>
          </a:xfrm>
          <a:prstGeom prst="rect">
            <a:avLst/>
          </a:prstGeom>
        </p:spPr>
        <p:txBody>
          <a:bodyPr/>
          <a:lstStyle/>
          <a:p>
            <a:pPr algn="just">
              <a:buSzTx/>
              <a:buNone/>
            </a:pPr>
            <a:r>
              <a:t>Медикаментозно повлияване на:</a:t>
            </a:r>
          </a:p>
          <a:p>
            <a:pPr algn="just"/>
            <a:r>
              <a:t>Контрактилитет:</a:t>
            </a:r>
          </a:p>
          <a:p>
            <a:pPr lvl="1" algn="just">
              <a:buFont typeface="Arial"/>
            </a:pPr>
            <a:r>
              <a:t>Катехоламини:</a:t>
            </a:r>
          </a:p>
          <a:p>
            <a:pPr lvl="2" algn="just"/>
            <a:r>
              <a:t>Dopamine, Dobutamine, Dopexamine, Noradrenaline</a:t>
            </a:r>
          </a:p>
          <a:p>
            <a:pPr lvl="1" algn="just">
              <a:buFont typeface="Arial"/>
            </a:pPr>
            <a:r>
              <a:t>Фосфодиестеразни инхибитори:</a:t>
            </a:r>
          </a:p>
          <a:p>
            <a:pPr lvl="2" algn="just"/>
            <a:r>
              <a:t>Amrinone, Milrinone, Enoximone</a:t>
            </a:r>
          </a:p>
          <a:p>
            <a:pPr lvl="1" algn="just">
              <a:buFont typeface="Arial"/>
            </a:pPr>
            <a:r>
              <a:t>Дигиталисови препарати?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7" name="Rectangle 1026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Стабилизиране на кръвообращението</a:t>
            </a:r>
          </a:p>
        </p:txBody>
      </p:sp>
      <p:sp>
        <p:nvSpPr>
          <p:cNvPr id="308" name="Rectangle 1027"/>
          <p:cNvSpPr txBox="1"/>
          <p:nvPr>
            <p:ph type="body" idx="4294967295"/>
          </p:nvPr>
        </p:nvSpPr>
        <p:spPr>
          <a:xfrm>
            <a:off x="683568" y="1628799"/>
            <a:ext cx="8460432" cy="4391001"/>
          </a:xfrm>
          <a:prstGeom prst="rect">
            <a:avLst/>
          </a:prstGeom>
        </p:spPr>
        <p:txBody>
          <a:bodyPr/>
          <a:lstStyle/>
          <a:p>
            <a:pPr algn="just"/>
            <a:r>
              <a:t>Преднатоварване:</a:t>
            </a:r>
          </a:p>
          <a:p>
            <a:pPr lvl="1" algn="just">
              <a:buFont typeface="Arial"/>
            </a:pPr>
            <a:r>
              <a:t>Диуретик</a:t>
            </a:r>
          </a:p>
          <a:p>
            <a:pPr lvl="1" algn="just">
              <a:buFont typeface="Arial"/>
            </a:pPr>
            <a:r>
              <a:t>Венозни вазодилататори:</a:t>
            </a:r>
          </a:p>
          <a:p>
            <a:pPr lvl="2" algn="just"/>
            <a:r>
              <a:t>Nitroglycerine;</a:t>
            </a:r>
          </a:p>
          <a:p>
            <a:pPr lvl="2" algn="just"/>
            <a:r>
              <a:t>Morphine Sulfate</a:t>
            </a:r>
          </a:p>
          <a:p>
            <a:pPr algn="just"/>
            <a:r>
              <a:t>Синергизъм:</a:t>
            </a:r>
          </a:p>
          <a:p>
            <a:pPr lvl="1" algn="just">
              <a:buFont typeface="Arial"/>
            </a:pPr>
            <a:r>
              <a:t>Антиаритмици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Стабилизиране на кръвообращението</a:t>
            </a:r>
          </a:p>
        </p:txBody>
      </p:sp>
      <p:sp>
        <p:nvSpPr>
          <p:cNvPr id="314" name="Rectangle 3"/>
          <p:cNvSpPr txBox="1"/>
          <p:nvPr>
            <p:ph type="body" idx="4294967295"/>
          </p:nvPr>
        </p:nvSpPr>
        <p:spPr>
          <a:xfrm>
            <a:off x="611560" y="1628799"/>
            <a:ext cx="7884739" cy="380680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t>Сърдечна честота:</a:t>
            </a:r>
          </a:p>
          <a:p>
            <a:pPr lvl="1" algn="just">
              <a:lnSpc>
                <a:spcPct val="80000"/>
              </a:lnSpc>
              <a:buFont typeface="Arial"/>
            </a:pPr>
            <a:r>
              <a:t>Atropine sulfat</a:t>
            </a:r>
            <a:r>
              <a:t>е</a:t>
            </a:r>
          </a:p>
          <a:p>
            <a:pPr lvl="1" algn="just">
              <a:lnSpc>
                <a:spcPct val="80000"/>
              </a:lnSpc>
              <a:buFont typeface="Arial"/>
            </a:pPr>
            <a:r>
              <a:t>Cordarone</a:t>
            </a:r>
          </a:p>
          <a:p>
            <a:pPr lvl="1" algn="just">
              <a:lnSpc>
                <a:spcPct val="80000"/>
              </a:lnSpc>
              <a:buFont typeface="Arial"/>
            </a:pPr>
            <a:r>
              <a:t>Са антагонисти</a:t>
            </a:r>
          </a:p>
          <a:p>
            <a:pPr lvl="1" algn="just">
              <a:lnSpc>
                <a:spcPct val="80000"/>
              </a:lnSpc>
              <a:buFont typeface="Arial"/>
            </a:pPr>
            <a:r>
              <a:t>Бета блокери</a:t>
            </a:r>
          </a:p>
          <a:p>
            <a:pPr lvl="1" algn="just">
              <a:lnSpc>
                <a:spcPct val="80000"/>
              </a:lnSpc>
              <a:buFont typeface="Arial"/>
            </a:pPr>
            <a:r>
              <a:t>Дигиталис?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Лечение</a:t>
            </a:r>
          </a:p>
        </p:txBody>
      </p:sp>
      <p:sp>
        <p:nvSpPr>
          <p:cNvPr id="155" name="Rectangle 3"/>
          <p:cNvSpPr txBox="1"/>
          <p:nvPr>
            <p:ph type="body" idx="4294967295"/>
          </p:nvPr>
        </p:nvSpPr>
        <p:spPr>
          <a:xfrm>
            <a:off x="611561" y="1628799"/>
            <a:ext cx="6913189" cy="4183041"/>
          </a:xfrm>
          <a:prstGeom prst="rect">
            <a:avLst/>
          </a:prstGeom>
        </p:spPr>
        <p:txBody>
          <a:bodyPr/>
          <a:lstStyle/>
          <a:p>
            <a:pPr algn="just"/>
            <a:r>
              <a:t>Каузалн</a:t>
            </a:r>
            <a:r>
              <a:t>о лечение</a:t>
            </a:r>
          </a:p>
          <a:p>
            <a:pPr algn="just"/>
            <a:r>
              <a:t>Лечение, насочено към стабилизиране на кръвообращението на пациента.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9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Стабилизиране на кръвообращението</a:t>
            </a:r>
          </a:p>
        </p:txBody>
      </p:sp>
      <p:sp>
        <p:nvSpPr>
          <p:cNvPr id="320" name="Rectangle 3"/>
          <p:cNvSpPr txBox="1"/>
          <p:nvPr>
            <p:ph type="body" idx="4294967295"/>
          </p:nvPr>
        </p:nvSpPr>
        <p:spPr>
          <a:xfrm>
            <a:off x="611560" y="1628799"/>
            <a:ext cx="7772028" cy="4238601"/>
          </a:xfrm>
          <a:prstGeom prst="rect">
            <a:avLst/>
          </a:prstGeom>
        </p:spPr>
        <p:txBody>
          <a:bodyPr/>
          <a:lstStyle/>
          <a:p>
            <a:pPr marL="361950" indent="-361950" algn="just">
              <a:lnSpc>
                <a:spcPct val="80000"/>
              </a:lnSpc>
            </a:pPr>
            <a:r>
              <a:t>Провеждане на механична неинвазивна или инвазивна вентилация.</a:t>
            </a:r>
          </a:p>
          <a:p>
            <a:pPr marL="361950" indent="-361950" algn="just">
              <a:lnSpc>
                <a:spcPct val="80000"/>
              </a:lnSpc>
            </a:pPr>
            <a:r>
              <a:t>Механична хемодинамична подпора:</a:t>
            </a:r>
          </a:p>
          <a:p>
            <a:pPr lvl="1" marL="722312" indent="-360363" algn="just">
              <a:lnSpc>
                <a:spcPct val="80000"/>
              </a:lnSpc>
              <a:buFont typeface="Arial"/>
            </a:pPr>
            <a:r>
              <a:t>Аортна балонна контрапулсация</a:t>
            </a:r>
          </a:p>
          <a:p>
            <a:pPr lvl="1" marL="722312" indent="-360363" algn="just">
              <a:lnSpc>
                <a:spcPct val="80000"/>
              </a:lnSpc>
              <a:buFont typeface="Arial"/>
            </a:pPr>
            <a:r>
              <a:t>Транскутанна екстракорпорална циркулация</a:t>
            </a:r>
          </a:p>
          <a:p>
            <a:pPr lvl="1" marL="722312" indent="-360363" algn="just">
              <a:lnSpc>
                <a:spcPct val="80000"/>
              </a:lnSpc>
              <a:buFont typeface="Arial"/>
            </a:pPr>
            <a:r>
              <a:t>Хемопомпа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5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САКН &lt; 90 mmHg</a:t>
            </a:r>
          </a:p>
        </p:txBody>
      </p:sp>
      <p:sp>
        <p:nvSpPr>
          <p:cNvPr id="326" name="Rectangle 3"/>
          <p:cNvSpPr txBox="1"/>
          <p:nvPr>
            <p:ph type="body" idx="4294967295"/>
          </p:nvPr>
        </p:nvSpPr>
        <p:spPr>
          <a:xfrm>
            <a:off x="395536" y="1628799"/>
            <a:ext cx="8748464" cy="4497366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</a:pPr>
            <a:r>
              <a:t>Манифестни данни за нисък МОС:</a:t>
            </a:r>
          </a:p>
          <a:p>
            <a:pPr algn="just">
              <a:defRPr b="1"/>
            </a:pPr>
            <a:r>
              <a:t>Инотропни медикаменти:</a:t>
            </a:r>
          </a:p>
          <a:p>
            <a:pPr lvl="1" marL="539750" indent="-352425" algn="just">
              <a:buFont typeface="Arial"/>
            </a:pPr>
            <a:r>
              <a:t>Dobutamine 2-20 μg/kg/min;</a:t>
            </a:r>
          </a:p>
          <a:p>
            <a:pPr lvl="1" marL="539750" indent="-352425" algn="just">
              <a:buFont typeface="Arial"/>
            </a:pPr>
            <a:r>
              <a:t>Milrinone 25 μg/kg bolus iv за 10-20 min + 0.375 μg/kg/min</a:t>
            </a:r>
          </a:p>
          <a:p>
            <a:pPr algn="just">
              <a:defRPr b="1"/>
            </a:pPr>
            <a:r>
              <a:t>Вазоконстриктори:</a:t>
            </a:r>
          </a:p>
          <a:p>
            <a:pPr marL="539750" indent="-352425" algn="just">
              <a:buFont typeface="Arial"/>
              <a:buChar char="−"/>
            </a:pPr>
            <a:r>
              <a:t>Norepinephrine 0.2 μg/kg/min</a:t>
            </a:r>
          </a:p>
          <a:p>
            <a:pPr algn="just">
              <a:defRPr b="1"/>
            </a:pPr>
            <a:r>
              <a:t>Диуретици:</a:t>
            </a:r>
          </a:p>
          <a:p>
            <a:pPr marL="539750" indent="-352425" algn="just">
              <a:buFont typeface="Arial"/>
              <a:buChar char="−"/>
            </a:pPr>
            <a:r>
              <a:t>Furosemide 20-40 mg bolus + 100 mg/6 h</a:t>
            </a:r>
          </a:p>
          <a:p>
            <a:pPr algn="just">
              <a:defRPr b="1"/>
            </a:pPr>
            <a:r>
              <a:t>Инфузионно лечение с NaCl + диуретик</a:t>
            </a:r>
          </a:p>
          <a:p>
            <a:pPr algn="just">
              <a:defRPr b="1"/>
            </a:pPr>
            <a:r>
              <a:t>Механично подпомагане на кръвообращението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9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САКН &lt; 100 mmHg</a:t>
            </a:r>
          </a:p>
        </p:txBody>
      </p:sp>
      <p:sp>
        <p:nvSpPr>
          <p:cNvPr id="330" name="Rectangle 3"/>
          <p:cNvSpPr txBox="1"/>
          <p:nvPr>
            <p:ph type="body" idx="4294967295"/>
          </p:nvPr>
        </p:nvSpPr>
        <p:spPr>
          <a:xfrm>
            <a:off x="611561" y="1556791"/>
            <a:ext cx="8532439" cy="4497366"/>
          </a:xfrm>
          <a:prstGeom prst="rect">
            <a:avLst/>
          </a:prstGeom>
        </p:spPr>
        <p:txBody>
          <a:bodyPr/>
          <a:lstStyle/>
          <a:p>
            <a:pPr marL="0" indent="322134" algn="just" defTabSz="813816">
              <a:lnSpc>
                <a:spcPct val="90000"/>
              </a:lnSpc>
              <a:buSzTx/>
              <a:buNone/>
              <a:defRPr sz="2100"/>
            </a:pPr>
            <a:r>
              <a:t>При обемно инфузионно натоварване, САКН не е над 100 mmHg.</a:t>
            </a:r>
          </a:p>
          <a:p>
            <a:pPr marL="305180" indent="-305180" algn="just" defTabSz="813816">
              <a:lnSpc>
                <a:spcPct val="90000"/>
              </a:lnSpc>
              <a:defRPr b="1" sz="2100"/>
            </a:pPr>
            <a:r>
              <a:t>Диуретици:</a:t>
            </a:r>
          </a:p>
          <a:p>
            <a:pPr marL="480376" indent="-313658" algn="just" defTabSz="813816">
              <a:lnSpc>
                <a:spcPct val="90000"/>
              </a:lnSpc>
              <a:buFont typeface="Arial"/>
              <a:buChar char="−"/>
              <a:defRPr sz="2100"/>
            </a:pPr>
            <a:r>
              <a:t>Furosemide 20-40 mg bolus + 100 mg/6 h. При пациенти на хронично лечение дозата е 2.5 по-висока.</a:t>
            </a:r>
          </a:p>
          <a:p>
            <a:pPr marL="305180" indent="-305180" algn="just" defTabSz="813816">
              <a:lnSpc>
                <a:spcPct val="90000"/>
              </a:lnSpc>
              <a:defRPr b="1" sz="2100"/>
            </a:pPr>
            <a:r>
              <a:t>Инотропни медикаменти:</a:t>
            </a:r>
          </a:p>
          <a:p>
            <a:pPr marL="480376" indent="-313658" algn="just" defTabSz="813816">
              <a:lnSpc>
                <a:spcPct val="90000"/>
              </a:lnSpc>
              <a:buFont typeface="Arial"/>
              <a:buChar char="−"/>
              <a:defRPr sz="2100"/>
            </a:pPr>
            <a:r>
              <a:t>Dobutamine 2-20 μg/kg/min</a:t>
            </a:r>
          </a:p>
          <a:p>
            <a:pPr marL="480376" indent="-313658" algn="just" defTabSz="813816">
              <a:lnSpc>
                <a:spcPct val="90000"/>
              </a:lnSpc>
              <a:buFont typeface="Arial"/>
              <a:buChar char="−"/>
              <a:defRPr sz="2100"/>
            </a:pPr>
            <a:r>
              <a:t>Milrinone 25 μg/kg bolus за 10-20 min + 0.375 μg/kg/min</a:t>
            </a:r>
          </a:p>
          <a:p>
            <a:pPr marL="480376" indent="-313658" algn="just" defTabSz="813816">
              <a:lnSpc>
                <a:spcPct val="90000"/>
              </a:lnSpc>
              <a:buFont typeface="Arial"/>
              <a:buChar char="−"/>
              <a:defRPr sz="2100"/>
            </a:pPr>
            <a:r>
              <a:t>Levosimendan 12 μg/kg bolus за 10 min + 0.1 μg/kg/min</a:t>
            </a:r>
          </a:p>
          <a:p>
            <a:pPr marL="305180" indent="-305180" algn="just" defTabSz="813816">
              <a:lnSpc>
                <a:spcPct val="90000"/>
              </a:lnSpc>
              <a:defRPr b="1" sz="2100"/>
            </a:pPr>
            <a:r>
              <a:t>Вземете решение за приложение на ACE-I/ARB, бета-блокери, MRA.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САКН &gt; 110 mmHg</a:t>
            </a:r>
          </a:p>
        </p:txBody>
      </p:sp>
      <p:sp>
        <p:nvSpPr>
          <p:cNvPr id="336" name="Rectangle 3"/>
          <p:cNvSpPr txBox="1"/>
          <p:nvPr>
            <p:ph type="body" idx="4294967295"/>
          </p:nvPr>
        </p:nvSpPr>
        <p:spPr>
          <a:xfrm>
            <a:off x="611560" y="1628799"/>
            <a:ext cx="8532439" cy="4497366"/>
          </a:xfrm>
          <a:prstGeom prst="rect">
            <a:avLst/>
          </a:prstGeom>
        </p:spPr>
        <p:txBody>
          <a:bodyPr/>
          <a:lstStyle/>
          <a:p>
            <a:pPr marL="0" indent="361950" algn="just">
              <a:buSzTx/>
              <a:buNone/>
            </a:pPr>
            <a:r>
              <a:t>При обемно инфузионно натоварване, САКН е над 100 mmHg.</a:t>
            </a:r>
          </a:p>
          <a:p>
            <a:pPr algn="just">
              <a:defRPr b="1"/>
            </a:pPr>
            <a:r>
              <a:t>Вазодилататори:</a:t>
            </a:r>
          </a:p>
          <a:p>
            <a:pPr marL="539750" indent="-352425" algn="just">
              <a:buFont typeface="Arial"/>
              <a:buChar char="−"/>
            </a:pPr>
            <a:r>
              <a:t>Nitroglycerine spray 400 μg sl, повторяй на 5-10 min</a:t>
            </a:r>
          </a:p>
          <a:p>
            <a:pPr marL="539750" indent="-352425" algn="just">
              <a:buFont typeface="Arial"/>
              <a:buChar char="−"/>
            </a:pPr>
            <a:r>
              <a:t>Nitroglycerine 10 μg/min iv, повишаване с 5 μg/min</a:t>
            </a:r>
          </a:p>
          <a:p>
            <a:pPr marL="539750" indent="-352425" algn="just">
              <a:buFont typeface="Arial"/>
              <a:buChar char="−"/>
            </a:pPr>
            <a:r>
              <a:t>Nitroprusside 0.3 μg/kg/min до 5 microg/kg/min</a:t>
            </a:r>
          </a:p>
          <a:p>
            <a:pPr algn="just">
              <a:defRPr b="1"/>
            </a:pPr>
            <a:r>
              <a:t>Диуретици:</a:t>
            </a:r>
          </a:p>
          <a:p>
            <a:pPr marL="539750" indent="-352425" algn="just">
              <a:buFont typeface="Arial"/>
              <a:buChar char="−"/>
            </a:pPr>
            <a:r>
              <a:t>Furosemide 20-40 mg iv bolus + 100 mg/6 h</a:t>
            </a:r>
            <a:endParaRPr b="1"/>
          </a:p>
          <a:p>
            <a:pPr algn="just">
              <a:defRPr b="1"/>
            </a:pPr>
            <a:r>
              <a:t>Вземете решение за приложение на ACE-I/ARB, бета-блокери, MRA.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1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Поведение при белодробен оток</a:t>
            </a:r>
          </a:p>
        </p:txBody>
      </p:sp>
      <p:sp>
        <p:nvSpPr>
          <p:cNvPr id="342" name="Rectangle 3"/>
          <p:cNvSpPr txBox="1"/>
          <p:nvPr>
            <p:ph type="body" idx="4294967295"/>
          </p:nvPr>
        </p:nvSpPr>
        <p:spPr>
          <a:xfrm>
            <a:off x="611561" y="1700807"/>
            <a:ext cx="8070479" cy="4425358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Първа линия</a:t>
            </a:r>
          </a:p>
          <a:p>
            <a:pPr marL="361950" indent="-361950" algn="just"/>
            <a:r>
              <a:t>Втора линия</a:t>
            </a:r>
          </a:p>
          <a:p>
            <a:pPr marL="361950" indent="-361950" algn="just"/>
            <a:r>
              <a:t>Трета линия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7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Първа линия</a:t>
            </a:r>
          </a:p>
        </p:txBody>
      </p:sp>
      <p:sp>
        <p:nvSpPr>
          <p:cNvPr id="348" name="Rectangle 3"/>
          <p:cNvSpPr txBox="1"/>
          <p:nvPr>
            <p:ph type="body" idx="4294967295"/>
          </p:nvPr>
        </p:nvSpPr>
        <p:spPr>
          <a:xfrm>
            <a:off x="611560" y="1628799"/>
            <a:ext cx="8413378" cy="4467201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Седнало положение с депендентни крайници</a:t>
            </a:r>
          </a:p>
          <a:p>
            <a:pPr marL="361950" indent="-361950" algn="just"/>
            <a:r>
              <a:t>Кислородолечение - 6-8 l/min до SaO</a:t>
            </a:r>
            <a:r>
              <a:rPr baseline="-25000"/>
              <a:t>2</a:t>
            </a:r>
            <a:r>
              <a:t>&gt;90%</a:t>
            </a:r>
          </a:p>
          <a:p>
            <a:pPr marL="361950" indent="-361950" algn="just"/>
            <a:r>
              <a:t>CPAP - ако при 100% кислород има ниска сатурация и артериални газове</a:t>
            </a:r>
          </a:p>
          <a:p>
            <a:pPr marL="361950" indent="-361950" algn="just"/>
            <a:r>
              <a:t>Венозна линия и кръв за изследвания</a:t>
            </a:r>
          </a:p>
          <a:p>
            <a:pPr marL="361950" indent="-361950" algn="just"/>
            <a:r>
              <a:t>Стриктен хемодинамичен мониторинг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Първа линия</a:t>
            </a:r>
          </a:p>
        </p:txBody>
      </p:sp>
      <p:sp>
        <p:nvSpPr>
          <p:cNvPr id="354" name="Rectangle 3"/>
          <p:cNvSpPr txBox="1"/>
          <p:nvPr>
            <p:ph type="body" idx="4294967295"/>
          </p:nvPr>
        </p:nvSpPr>
        <p:spPr>
          <a:xfrm>
            <a:off x="611561" y="1628799"/>
            <a:ext cx="7911729" cy="4402116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Nitroglycerin - 0.4 mg s.l. или spray на 5-10 min или паста, ако САКН &gt; 100 mmHg</a:t>
            </a:r>
          </a:p>
          <a:p>
            <a:pPr marL="361950" indent="-361950" algn="just"/>
            <a:r>
              <a:t>Morphine sulphate - 1-3 mg, ако САКН &gt; 100 mmHg</a:t>
            </a:r>
          </a:p>
          <a:p>
            <a:pPr marL="361950" indent="-361950" algn="just"/>
            <a:r>
              <a:t>Furanthril - 0.5-1 mg/kg</a:t>
            </a:r>
          </a:p>
          <a:p>
            <a:pPr marL="361950" indent="-361950" algn="just"/>
            <a:r>
              <a:t>Антикоагулация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9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Втора линия</a:t>
            </a:r>
          </a:p>
        </p:txBody>
      </p:sp>
      <p:sp>
        <p:nvSpPr>
          <p:cNvPr id="360" name="Rectangle 3"/>
          <p:cNvSpPr txBox="1"/>
          <p:nvPr>
            <p:ph type="body" idx="4294967295"/>
          </p:nvPr>
        </p:nvSpPr>
        <p:spPr>
          <a:xfrm>
            <a:off x="611559" y="1628799"/>
            <a:ext cx="8352929" cy="4497366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CPAP или NIPPV</a:t>
            </a:r>
          </a:p>
          <a:p>
            <a:pPr marL="361950" indent="-361950" algn="just"/>
            <a:r>
              <a:t>Механична вентилация + PEEP</a:t>
            </a:r>
          </a:p>
          <a:p>
            <a:pPr marL="361950" indent="-361950" algn="just"/>
            <a:r>
              <a:t>Поставяне на Swan-Ganz катетър?</a:t>
            </a:r>
          </a:p>
          <a:p>
            <a:pPr marL="361950" indent="-361950" algn="just"/>
            <a:r>
              <a:t>Nitroglycerin - 20-200 mcg/min, ако САКН &gt; 100 mmHg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3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Втора линия</a:t>
            </a:r>
          </a:p>
        </p:txBody>
      </p:sp>
      <p:sp>
        <p:nvSpPr>
          <p:cNvPr id="364" name="Rectangle 3"/>
          <p:cNvSpPr txBox="1"/>
          <p:nvPr>
            <p:ph type="body" idx="4294967295"/>
          </p:nvPr>
        </p:nvSpPr>
        <p:spPr>
          <a:xfrm>
            <a:off x="611561" y="1700807"/>
            <a:ext cx="8070479" cy="4425358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Na Nitroprusside при:</a:t>
            </a:r>
          </a:p>
          <a:p>
            <a:pPr lvl="1" marL="722312" indent="-360363" algn="just">
              <a:buFont typeface="Arial"/>
            </a:pPr>
            <a:r>
              <a:t>ПСС&gt;1300 dynes/cm</a:t>
            </a:r>
            <a:r>
              <a:rPr baseline="30000"/>
              <a:t>2</a:t>
            </a:r>
            <a:r>
              <a:t> </a:t>
            </a:r>
          </a:p>
          <a:p>
            <a:pPr lvl="1" marL="722312" indent="-360363" algn="just">
              <a:buFont typeface="Arial"/>
            </a:pPr>
            <a:r>
              <a:t>БКН&gt;20 mmHg</a:t>
            </a:r>
          </a:p>
          <a:p>
            <a:pPr lvl="1" marL="722312" indent="-360363" algn="just">
              <a:buFont typeface="Arial"/>
            </a:pPr>
            <a:r>
              <a:t>СИ&lt;2.2 l/min/m</a:t>
            </a:r>
            <a:r>
              <a:rPr baseline="30000"/>
              <a:t>2</a:t>
            </a:r>
            <a:endParaRPr baseline="30000"/>
          </a:p>
          <a:p>
            <a:pPr lvl="1" marL="0" indent="457200" algn="just">
              <a:buSzTx/>
              <a:buNone/>
            </a:pPr>
            <a:r>
              <a:t>в доза 0.1-5 mcg/kg/min, ако САКН &gt; 110 mmHg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9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Втора линия</a:t>
            </a:r>
          </a:p>
        </p:txBody>
      </p:sp>
      <p:sp>
        <p:nvSpPr>
          <p:cNvPr id="370" name="Rectangle 3"/>
          <p:cNvSpPr txBox="1"/>
          <p:nvPr>
            <p:ph type="body" idx="4294967295"/>
          </p:nvPr>
        </p:nvSpPr>
        <p:spPr>
          <a:xfrm>
            <a:off x="611560" y="1628799"/>
            <a:ext cx="8070478" cy="4497366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Dopamine - 2-20 mcg/kg/min, ако САКН е под 100 mmHg, при налична клинична симптоматика за шок.</a:t>
            </a:r>
          </a:p>
          <a:p>
            <a:pPr marL="361950" indent="-361950" algn="just"/>
            <a:r>
              <a:t>Dobutamine – 2-20 mcg/kg/min, ако САКН&gt;110 mmHg, при липсваща клинична симптоматика на шок.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pPr>
            <a:r>
              <a:t>Каузалн</a:t>
            </a:r>
            <a:r>
              <a:t>о</a:t>
            </a:r>
            <a:r>
              <a:t> </a:t>
            </a:r>
            <a:r>
              <a:t>лечение</a:t>
            </a:r>
          </a:p>
        </p:txBody>
      </p:sp>
      <p:sp>
        <p:nvSpPr>
          <p:cNvPr id="161" name="Rectangle 3"/>
          <p:cNvSpPr txBox="1"/>
          <p:nvPr>
            <p:ph type="body" idx="4294967295"/>
          </p:nvPr>
        </p:nvSpPr>
        <p:spPr>
          <a:xfrm>
            <a:off x="682625" y="1628799"/>
            <a:ext cx="7956550" cy="4238601"/>
          </a:xfrm>
          <a:prstGeom prst="rect">
            <a:avLst/>
          </a:prstGeom>
        </p:spPr>
        <p:txBody>
          <a:bodyPr/>
          <a:lstStyle/>
          <a:p>
            <a:pPr marL="0" indent="361950" algn="just">
              <a:buSzTx/>
              <a:buNone/>
            </a:pPr>
            <a:r>
              <a:t>Целта на </a:t>
            </a:r>
            <a:r>
              <a:t>каузалното лечение </a:t>
            </a:r>
            <a:r>
              <a:t>е реперфузия и реваскуларизация с методите на инвазивната кардиология и кардиохирургията.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Трета линия</a:t>
            </a:r>
          </a:p>
        </p:txBody>
      </p:sp>
      <p:sp>
        <p:nvSpPr>
          <p:cNvPr id="376" name="Rectangle 3"/>
          <p:cNvSpPr txBox="1"/>
          <p:nvPr>
            <p:ph type="body" idx="4294967295"/>
          </p:nvPr>
        </p:nvSpPr>
        <p:spPr>
          <a:xfrm>
            <a:off x="611560" y="1628799"/>
            <a:ext cx="8103814" cy="4243366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Milrinone – 25-75 mcg/kg+0.375-0.75  mcg/kg/min</a:t>
            </a:r>
          </a:p>
          <a:p>
            <a:pPr marL="361950" indent="-361950" algn="just"/>
            <a:r>
              <a:t>Levosimendane – 12-24 mcg/kg + 0.05-0.2 mcg/kg/min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9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Трета линия</a:t>
            </a:r>
          </a:p>
        </p:txBody>
      </p:sp>
      <p:sp>
        <p:nvSpPr>
          <p:cNvPr id="380" name="Rectangle 3"/>
          <p:cNvSpPr txBox="1"/>
          <p:nvPr>
            <p:ph type="body" idx="4294967295"/>
          </p:nvPr>
        </p:nvSpPr>
        <p:spPr>
          <a:xfrm>
            <a:off x="611560" y="1628799"/>
            <a:ext cx="8461003" cy="4243366"/>
          </a:xfrm>
          <a:prstGeom prst="rect">
            <a:avLst/>
          </a:prstGeom>
        </p:spPr>
        <p:txBody>
          <a:bodyPr/>
          <a:lstStyle/>
          <a:p>
            <a:pPr marL="361950" indent="-361950" algn="just"/>
            <a:r>
              <a:t>Тромболитична терапия</a:t>
            </a:r>
          </a:p>
          <a:p>
            <a:pPr marL="361950" indent="-361950" algn="just"/>
            <a:r>
              <a:t>Ангиопластика</a:t>
            </a:r>
          </a:p>
          <a:p>
            <a:pPr marL="361950" indent="-361950" algn="just"/>
            <a:r>
              <a:t>Аортна балонна контрапулсация</a:t>
            </a:r>
          </a:p>
          <a:p>
            <a:pPr marL="361950" indent="-361950" algn="just"/>
            <a:r>
              <a:t>Кардиохирургия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Rectangle 5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Аортна балонна контрапулсация</a:t>
            </a:r>
          </a:p>
        </p:txBody>
      </p:sp>
      <p:pic>
        <p:nvPicPr>
          <p:cNvPr id="38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7742" y="1720850"/>
            <a:ext cx="5153028" cy="452437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9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pPr>
            <a:r>
              <a:t>Перкутанна транскамерна асистенция</a:t>
            </a:r>
            <a:br/>
            <a:r>
              <a:t>на лявата камера (PTVA)</a:t>
            </a:r>
          </a:p>
        </p:txBody>
      </p:sp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2326" y="1522060"/>
            <a:ext cx="4952233" cy="4994648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Table 2"/>
          <p:cNvGraphicFramePr/>
          <p:nvPr/>
        </p:nvGraphicFramePr>
        <p:xfrm>
          <a:off x="107504" y="4509120"/>
          <a:ext cx="8928993" cy="14833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864096"/>
                <a:gridCol w="1296144"/>
                <a:gridCol w="1440160"/>
                <a:gridCol w="1728192"/>
                <a:gridCol w="1368152"/>
                <a:gridCol w="956678"/>
                <a:gridCol w="1275571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9933"/>
                          </a:solidFill>
                        </a:rPr>
                        <a:t>АБКП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Impela 2.5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Impella 5.0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9933"/>
                          </a:solidFill>
                        </a:rPr>
                        <a:t>Tandem-Heart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9933"/>
                          </a:solidFill>
                        </a:rPr>
                        <a:t>Levitronix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9933"/>
                          </a:solidFill>
                        </a:rPr>
                        <a:t>ECMO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9933"/>
                          </a:solidFill>
                        </a:rPr>
                        <a:t>Имплант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Подпомагане на ЛК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indent="457200"/>
                    </a:p>
                  </a:txBody>
                  <a:tcPr marL="45720" marR="45720" marT="45720" marB="45720" anchor="t" anchorCtr="0" horzOverflow="overflow"/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Подпомагане на двете камери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Частично подпомагане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Пълно подпомагане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57200"/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indent="457200"/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indent="457200"/>
                    </a:p>
                  </a:txBody>
                  <a:tcPr marL="45720" marR="45720" marT="45720" marB="45720" anchor="t" anchorCtr="0" horzOverflow="overflow"/>
                </a:tc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Подпомагане на белодробната функция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95" name="Moon 5"/>
          <p:cNvSpPr/>
          <p:nvPr/>
        </p:nvSpPr>
        <p:spPr>
          <a:xfrm rot="3904473">
            <a:off x="2735795" y="-1803076"/>
            <a:ext cx="1872210" cy="7579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16765"/>
                  <a:pt x="0" y="10800"/>
                </a:cubicBezTo>
                <a:cubicBezTo>
                  <a:pt x="0" y="4835"/>
                  <a:pt x="9671" y="0"/>
                  <a:pt x="21600" y="0"/>
                </a:cubicBezTo>
                <a:cubicBezTo>
                  <a:pt x="9671" y="4474"/>
                  <a:pt x="7253" y="12935"/>
                  <a:pt x="16200" y="18900"/>
                </a:cubicBezTo>
                <a:cubicBezTo>
                  <a:pt x="17735" y="19923"/>
                  <a:pt x="19553" y="20832"/>
                  <a:pt x="21600" y="21600"/>
                </a:cubicBezTo>
                <a:close/>
              </a:path>
            </a:pathLst>
          </a:custGeom>
          <a:solidFill>
            <a:srgbClr val="0070C0"/>
          </a:solidFill>
          <a:ln w="25400">
            <a:solidFill>
              <a:srgbClr val="5D41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9933"/>
                </a:solidFill>
              </a:defRPr>
            </a:pPr>
          </a:p>
        </p:txBody>
      </p:sp>
      <p:sp>
        <p:nvSpPr>
          <p:cNvPr id="396" name="Oval 6"/>
          <p:cNvSpPr/>
          <p:nvPr/>
        </p:nvSpPr>
        <p:spPr>
          <a:xfrm>
            <a:off x="683568" y="3717032"/>
            <a:ext cx="216026" cy="21602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5D41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9933"/>
                </a:solidFill>
              </a:defRPr>
            </a:pPr>
          </a:p>
        </p:txBody>
      </p:sp>
      <p:sp>
        <p:nvSpPr>
          <p:cNvPr id="397" name="Oval 7"/>
          <p:cNvSpPr/>
          <p:nvPr/>
        </p:nvSpPr>
        <p:spPr>
          <a:xfrm>
            <a:off x="2195734" y="2204864"/>
            <a:ext cx="216027" cy="21602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5D41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9933"/>
                </a:solidFill>
              </a:defRPr>
            </a:pPr>
          </a:p>
        </p:txBody>
      </p:sp>
      <p:sp>
        <p:nvSpPr>
          <p:cNvPr id="398" name="Oval 8"/>
          <p:cNvSpPr/>
          <p:nvPr/>
        </p:nvSpPr>
        <p:spPr>
          <a:xfrm>
            <a:off x="3995935" y="1268758"/>
            <a:ext cx="216027" cy="21602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5D41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9933"/>
                </a:solidFill>
              </a:defRPr>
            </a:pPr>
          </a:p>
        </p:txBody>
      </p:sp>
      <p:sp>
        <p:nvSpPr>
          <p:cNvPr id="399" name="TextBox 9"/>
          <p:cNvSpPr txBox="1"/>
          <p:nvPr/>
        </p:nvSpPr>
        <p:spPr>
          <a:xfrm>
            <a:off x="1017319" y="3748390"/>
            <a:ext cx="97310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72  часа</a:t>
            </a:r>
          </a:p>
        </p:txBody>
      </p:sp>
      <p:sp>
        <p:nvSpPr>
          <p:cNvPr id="400" name="TextBox 10"/>
          <p:cNvSpPr txBox="1"/>
          <p:nvPr/>
        </p:nvSpPr>
        <p:spPr>
          <a:xfrm>
            <a:off x="2457479" y="2428120"/>
            <a:ext cx="1208071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2 седмици</a:t>
            </a:r>
          </a:p>
        </p:txBody>
      </p:sp>
      <p:sp>
        <p:nvSpPr>
          <p:cNvPr id="401" name="TextBox 11"/>
          <p:cNvSpPr txBox="1"/>
          <p:nvPr/>
        </p:nvSpPr>
        <p:spPr>
          <a:xfrm>
            <a:off x="4329686" y="1484783"/>
            <a:ext cx="95145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1 месец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itle 1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3 декември 1967 година</a:t>
            </a:r>
          </a:p>
        </p:txBody>
      </p:sp>
      <p:sp>
        <p:nvSpPr>
          <p:cNvPr id="404" name="Slide Number Placeholder 2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100" y="2000250"/>
            <a:ext cx="4495800" cy="28575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406" name="Title 1"/>
          <p:cNvSpPr txBox="1"/>
          <p:nvPr/>
        </p:nvSpPr>
        <p:spPr>
          <a:xfrm>
            <a:off x="617218" y="4991715"/>
            <a:ext cx="8138164" cy="101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3200"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pPr>
            <a:r>
              <a:t>Dr. Christiaan Neethling Barnard</a:t>
            </a:r>
          </a:p>
          <a:p>
            <a:pPr algn="ctr">
              <a:defRPr sz="3200"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pPr>
            <a:r>
              <a:t>(8 November 1922 – 2 September 2001)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1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Изкуствено сърце</a:t>
            </a:r>
          </a:p>
        </p:txBody>
      </p:sp>
      <p:pic>
        <p:nvPicPr>
          <p:cNvPr id="41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152" y="1310445"/>
            <a:ext cx="1876427" cy="495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9750" y="3120008"/>
            <a:ext cx="3208928" cy="3125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lide Number Placeholder 5"/>
          <p:cNvSpPr txBox="1"/>
          <p:nvPr>
            <p:ph type="sldNum" sz="quarter" idx="4294967295"/>
          </p:nvPr>
        </p:nvSpPr>
        <p:spPr>
          <a:xfrm>
            <a:off x="8384891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8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Изкуствено сърце</a:t>
            </a:r>
          </a:p>
        </p:txBody>
      </p:sp>
      <p:pic>
        <p:nvPicPr>
          <p:cNvPr id="41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849" t="4077" r="1487" b="2419"/>
          <a:stretch>
            <a:fillRect/>
          </a:stretch>
        </p:blipFill>
        <p:spPr>
          <a:xfrm>
            <a:off x="827087" y="1341436"/>
            <a:ext cx="2952752" cy="2651128"/>
          </a:xfrm>
          <a:prstGeom prst="rect">
            <a:avLst/>
          </a:prstGeom>
          <a:ln w="19050">
            <a:solidFill>
              <a:srgbClr val="000000"/>
            </a:solidFill>
            <a:miter/>
          </a:ln>
        </p:spPr>
      </p:pic>
      <p:pic>
        <p:nvPicPr>
          <p:cNvPr id="420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087" y="4076700"/>
            <a:ext cx="2952751" cy="2287590"/>
          </a:xfrm>
          <a:prstGeom prst="rect">
            <a:avLst/>
          </a:prstGeom>
          <a:ln w="19050">
            <a:solidFill>
              <a:srgbClr val="000000"/>
            </a:solidFill>
            <a:miter/>
          </a:ln>
        </p:spPr>
      </p:pic>
      <p:pic>
        <p:nvPicPr>
          <p:cNvPr id="421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56100" y="1341437"/>
            <a:ext cx="3781425" cy="3743327"/>
          </a:xfrm>
          <a:prstGeom prst="rect">
            <a:avLst/>
          </a:prstGeom>
          <a:ln w="19050">
            <a:solidFill>
              <a:srgbClr val="0000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Каузално лечение</a:t>
            </a:r>
          </a:p>
        </p:txBody>
      </p:sp>
      <p:sp>
        <p:nvSpPr>
          <p:cNvPr id="165" name="Rectangle 3"/>
          <p:cNvSpPr txBox="1"/>
          <p:nvPr>
            <p:ph type="body" idx="4294967295"/>
          </p:nvPr>
        </p:nvSpPr>
        <p:spPr>
          <a:xfrm>
            <a:off x="611559" y="1628799"/>
            <a:ext cx="8103814" cy="4391001"/>
          </a:xfrm>
          <a:prstGeom prst="rect">
            <a:avLst/>
          </a:prstGeom>
        </p:spPr>
        <p:txBody>
          <a:bodyPr/>
          <a:lstStyle/>
          <a:p>
            <a:pPr algn="just"/>
            <a:r>
              <a:t>Тромболиза - несигурна при шок</a:t>
            </a:r>
          </a:p>
          <a:p>
            <a:pPr algn="just"/>
            <a:r>
              <a:t>Коронарна ангиопластика</a:t>
            </a:r>
          </a:p>
          <a:p>
            <a:pPr algn="just"/>
            <a:r>
              <a:t>Възстановяване на интервентрикуларен дефект</a:t>
            </a:r>
          </a:p>
          <a:p>
            <a:pPr algn="just"/>
            <a:r>
              <a:t>Приложение на тъканно лепило</a:t>
            </a:r>
          </a:p>
          <a:p>
            <a:pPr algn="just"/>
            <a:r>
              <a:t>Контролирана реперфузия</a:t>
            </a:r>
          </a:p>
          <a:p>
            <a:pPr algn="just"/>
            <a:r>
              <a:t>Трансплантация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Rectangle 5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Начално поведение при пациент с с помпена недостатъчност</a:t>
            </a:r>
          </a:p>
        </p:txBody>
      </p:sp>
      <p:pic>
        <p:nvPicPr>
          <p:cNvPr id="16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4043" t="0" r="4043" b="8086"/>
          <a:stretch>
            <a:fillRect/>
          </a:stretch>
        </p:blipFill>
        <p:spPr>
          <a:xfrm>
            <a:off x="385377" y="1486915"/>
            <a:ext cx="3340786" cy="2398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mediate-Actions-and-First-Aid.png" descr="Immediate-Actions-and-First-Aid.png"/>
          <p:cNvPicPr>
            <a:picLocks noChangeAspect="1"/>
          </p:cNvPicPr>
          <p:nvPr/>
        </p:nvPicPr>
        <p:blipFill>
          <a:blip r:embed="rId4">
            <a:extLst/>
          </a:blip>
          <a:srcRect l="0" t="0" r="12699" b="0"/>
          <a:stretch>
            <a:fillRect/>
          </a:stretch>
        </p:blipFill>
        <p:spPr>
          <a:xfrm>
            <a:off x="3835396" y="1496593"/>
            <a:ext cx="3609880" cy="2398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rcRect l="9298" t="7364" r="0" b="0"/>
          <a:stretch>
            <a:fillRect/>
          </a:stretch>
        </p:blipFill>
        <p:spPr>
          <a:xfrm>
            <a:off x="3835992" y="3999263"/>
            <a:ext cx="3608694" cy="206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s-3.jpeg" descr="images-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930" y="3985550"/>
            <a:ext cx="3367790" cy="209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Доболнична помощ</a:t>
            </a:r>
          </a:p>
        </p:txBody>
      </p:sp>
      <p:sp>
        <p:nvSpPr>
          <p:cNvPr id="178" name="Rectangle 3"/>
          <p:cNvSpPr txBox="1"/>
          <p:nvPr>
            <p:ph type="body" idx="4294967295"/>
          </p:nvPr>
        </p:nvSpPr>
        <p:spPr>
          <a:xfrm>
            <a:off x="611560" y="1655763"/>
            <a:ext cx="7664078" cy="4465638"/>
          </a:xfrm>
          <a:prstGeom prst="rect">
            <a:avLst/>
          </a:prstGeom>
        </p:spPr>
        <p:txBody>
          <a:bodyPr/>
          <a:lstStyle/>
          <a:p>
            <a:pPr algn="just"/>
            <a:r>
              <a:t>Осигуряване на проходими дихателни пътища</a:t>
            </a:r>
          </a:p>
          <a:p>
            <a:pPr algn="just"/>
            <a:r>
              <a:t>Осигуряване на ефективна вентилация и адекватна оксигенация</a:t>
            </a:r>
          </a:p>
          <a:p>
            <a:pPr algn="just"/>
            <a:r>
              <a:t>Осигуряване на венозен достъп</a:t>
            </a:r>
          </a:p>
          <a:p>
            <a:pPr algn="just"/>
            <a:r>
              <a:t>ЕКГ</a:t>
            </a:r>
          </a:p>
          <a:p>
            <a:pPr algn="just"/>
            <a:r>
              <a:t>Транспорт в подходящо положение</a:t>
            </a:r>
          </a:p>
        </p:txBody>
      </p:sp>
      <p:pic>
        <p:nvPicPr>
          <p:cNvPr id="179" name="Fowlers_Position.jpeg" descr="Fowlers_Positio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8280" y="4509139"/>
            <a:ext cx="3226230" cy="2154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Спешно приемно отделение – дo 15 min</a:t>
            </a:r>
          </a:p>
        </p:txBody>
      </p:sp>
      <p:sp>
        <p:nvSpPr>
          <p:cNvPr id="185" name="Rectangle 3"/>
          <p:cNvSpPr txBox="1"/>
          <p:nvPr>
            <p:ph type="body" idx="4294967295"/>
          </p:nvPr>
        </p:nvSpPr>
        <p:spPr>
          <a:xfrm>
            <a:off x="179509" y="1628799"/>
            <a:ext cx="8856988" cy="4497366"/>
          </a:xfrm>
          <a:prstGeom prst="rect">
            <a:avLst/>
          </a:prstGeom>
        </p:spPr>
        <p:txBody>
          <a:bodyPr/>
          <a:lstStyle/>
          <a:p>
            <a:pPr algn="just"/>
            <a:r>
              <a:t>Започнете кислородолечение с висок дебит – 0 min.</a:t>
            </a:r>
          </a:p>
          <a:p>
            <a:pPr algn="just"/>
            <a:r>
              <a:t>Осигурете стабилен венозен източник</a:t>
            </a:r>
            <a:r>
              <a:t>.</a:t>
            </a:r>
          </a:p>
          <a:p>
            <a:pPr algn="just"/>
            <a:r>
              <a:t>Начална оценка и </a:t>
            </a:r>
            <a:r>
              <a:t>проследяване</a:t>
            </a:r>
            <a:r>
              <a:t>:</a:t>
            </a:r>
          </a:p>
          <a:p>
            <a:pPr lvl="1" algn="just">
              <a:buFont typeface="Arial"/>
            </a:pPr>
            <a:r>
              <a:t>Рискови фактори, налагащи особено внимание:</a:t>
            </a:r>
          </a:p>
          <a:p>
            <a:pPr lvl="2" marL="896937" indent="-266700" algn="just">
              <a:buFont typeface="Arial"/>
              <a:tabLst>
                <a:tab pos="889000" algn="l"/>
              </a:tabLst>
            </a:pPr>
            <a:r>
              <a:t>Възраст 64-74 години и по-висока;</a:t>
            </a:r>
          </a:p>
          <a:p>
            <a:pPr lvl="2" marL="896937" indent="-266700" algn="just">
              <a:buFont typeface="Arial"/>
              <a:tabLst>
                <a:tab pos="889000" algn="l"/>
              </a:tabLst>
            </a:pPr>
            <a:r>
              <a:t>Сърдечна честота над 100 /min.</a:t>
            </a:r>
          </a:p>
          <a:p>
            <a:pPr lvl="2" marL="896937" indent="-266700" algn="just">
              <a:buFont typeface="Arial"/>
              <a:tabLst>
                <a:tab pos="889000" algn="l"/>
              </a:tabLst>
            </a:pPr>
            <a:r>
              <a:t>Систолично артериално  налягане под 100 mmHg;</a:t>
            </a:r>
          </a:p>
          <a:p>
            <a:pPr lvl="2" marL="896937" indent="-266700" algn="just">
              <a:buFont typeface="Arial"/>
              <a:tabLst>
                <a:tab pos="889000" algn="l"/>
              </a:tabLst>
            </a:pPr>
            <a:r>
              <a:t>Намалено ПАКН под 25% и СИ под 2.2 l/min/m</a:t>
            </a:r>
            <a:r>
              <a:rPr baseline="30000"/>
              <a:t>2</a:t>
            </a:r>
            <a:r>
              <a:t>;</a:t>
            </a:r>
          </a:p>
          <a:p>
            <a:pPr lvl="2" marL="896937" indent="-266700" algn="just">
              <a:buFont typeface="Arial"/>
              <a:tabLst>
                <a:tab pos="889000" algn="l"/>
              </a:tabLst>
            </a:pPr>
            <a:r>
              <a:t>Тахипнея над 20 /min, особено внимание ако е над 30;</a:t>
            </a:r>
          </a:p>
          <a:p>
            <a:pPr lvl="2" marL="896937" indent="-266700" algn="just">
              <a:buFont typeface="Arial"/>
              <a:tabLst>
                <a:tab pos="889000" algn="l"/>
              </a:tabLst>
            </a:pPr>
            <a:r>
              <a:t>Ортопнея при БКН над 25 mmHg.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Спешно приемно отделение – дo 15 min</a:t>
            </a:r>
          </a:p>
        </p:txBody>
      </p:sp>
      <p:sp>
        <p:nvSpPr>
          <p:cNvPr id="189" name="Rectangle 3"/>
          <p:cNvSpPr txBox="1"/>
          <p:nvPr>
            <p:ph type="body" idx="4294967295"/>
          </p:nvPr>
        </p:nvSpPr>
        <p:spPr>
          <a:xfrm>
            <a:off x="467542" y="1628799"/>
            <a:ext cx="8856988" cy="4497366"/>
          </a:xfrm>
          <a:prstGeom prst="rect">
            <a:avLst/>
          </a:prstGeom>
        </p:spPr>
        <p:txBody>
          <a:bodyPr/>
          <a:lstStyle/>
          <a:p>
            <a:pPr lvl="1" algn="just">
              <a:buFont typeface="Arial"/>
            </a:pPr>
            <a:r>
              <a:t>Killip II - IV клас;</a:t>
            </a:r>
          </a:p>
          <a:p>
            <a:pPr lvl="1" algn="just">
              <a:buFont typeface="Arial"/>
            </a:pPr>
            <a:r>
              <a:t>Клинични данни за тъканна хипоперфузия и хипоксия:</a:t>
            </a:r>
          </a:p>
          <a:p>
            <a:pPr lvl="2" algn="just">
              <a:buFont typeface="Arial"/>
            </a:pPr>
            <a:r>
              <a:t>Степенни нарушения в съзнанието;</a:t>
            </a:r>
          </a:p>
          <a:p>
            <a:pPr lvl="2" algn="just">
              <a:buFont typeface="Arial"/>
            </a:pPr>
            <a:r>
              <a:t>Нарушено капилярно пълнене и мр</a:t>
            </a:r>
            <a:r>
              <a:t>а</a:t>
            </a:r>
            <a:r>
              <a:t>морираност;</a:t>
            </a:r>
          </a:p>
          <a:p>
            <a:pPr lvl="2" algn="just">
              <a:buFont typeface="Arial"/>
            </a:pPr>
            <a:r>
              <a:t>Диуреза под 30 ml/h;</a:t>
            </a:r>
          </a:p>
          <a:p>
            <a:pPr lvl="2" algn="just">
              <a:buFont typeface="Arial"/>
            </a:pPr>
            <a:r>
              <a:t>Студени крайници и кожа.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 Placeholder 5"/>
          <p:cNvSpPr txBox="1"/>
          <p:nvPr>
            <p:ph type="sldNum" sz="quarter" idx="4294967295"/>
          </p:nvPr>
        </p:nvSpPr>
        <p:spPr>
          <a:xfrm>
            <a:off x="8483778" y="6245225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Rectangle 2"/>
          <p:cNvSpPr txBox="1"/>
          <p:nvPr>
            <p:ph type="title" idx="4294967295"/>
          </p:nvPr>
        </p:nvSpPr>
        <p:spPr>
          <a:xfrm>
            <a:off x="455612" y="274638"/>
            <a:ext cx="8226426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В Спешно приемно отделение - до 15 min</a:t>
            </a:r>
          </a:p>
        </p:txBody>
      </p:sp>
      <p:sp>
        <p:nvSpPr>
          <p:cNvPr id="195" name="Rectangle 3"/>
          <p:cNvSpPr txBox="1"/>
          <p:nvPr>
            <p:ph type="body" idx="4294967295"/>
          </p:nvPr>
        </p:nvSpPr>
        <p:spPr>
          <a:xfrm>
            <a:off x="611559" y="1628799"/>
            <a:ext cx="8280922" cy="4497366"/>
          </a:xfrm>
          <a:prstGeom prst="rect">
            <a:avLst/>
          </a:prstGeom>
        </p:spPr>
        <p:txBody>
          <a:bodyPr/>
          <a:lstStyle/>
          <a:p>
            <a:pPr algn="just"/>
            <a:r>
              <a:t>Доказване на диагнозата:</a:t>
            </a:r>
          </a:p>
          <a:p>
            <a:pPr lvl="1" algn="just">
              <a:buFont typeface="Arial"/>
            </a:pPr>
            <a:r>
              <a:t>Анамнестични данни;</a:t>
            </a:r>
          </a:p>
          <a:p>
            <a:pPr lvl="1" algn="just">
              <a:buFont typeface="Arial"/>
            </a:pPr>
            <a:r>
              <a:t>Инструментални изследвания;</a:t>
            </a:r>
          </a:p>
          <a:p>
            <a:pPr lvl="1" algn="just">
              <a:buFont typeface="Arial"/>
            </a:pPr>
            <a:r>
              <a:t>Лабораторни изследвания;</a:t>
            </a:r>
          </a:p>
          <a:p>
            <a:pPr algn="just"/>
            <a:r>
              <a:t>Доказване на точната причина</a:t>
            </a:r>
          </a:p>
          <a:p>
            <a:pPr algn="just"/>
            <a:r>
              <a:t>Проследяване на параметрите на кръвообращението</a:t>
            </a:r>
          </a:p>
          <a:p>
            <a:pPr algn="just"/>
            <a:r>
              <a:t>Консултация с кардиолог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Кардиогенен шок">
  <a:themeElements>
    <a:clrScheme name="Кардиогенен ш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5900"/>
      </a:accent1>
      <a:accent2>
        <a:srgbClr val="99371F"/>
      </a:accent2>
      <a:accent3>
        <a:srgbClr val="FFCAAD"/>
      </a:accent3>
      <a:accent4>
        <a:srgbClr val="707070"/>
      </a:accent4>
      <a:accent5>
        <a:srgbClr val="C0B5AA"/>
      </a:accent5>
      <a:accent6>
        <a:srgbClr val="8A311B"/>
      </a:accent6>
      <a:hlink>
        <a:srgbClr val="0000FF"/>
      </a:hlink>
      <a:folHlink>
        <a:srgbClr val="FF00FF"/>
      </a:folHlink>
    </a:clrScheme>
    <a:fontScheme name="Кардиогенен шок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Кардиогенен ш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Кардиогенен шок">
  <a:themeElements>
    <a:clrScheme name="Кардиогенен ш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5900"/>
      </a:accent1>
      <a:accent2>
        <a:srgbClr val="99371F"/>
      </a:accent2>
      <a:accent3>
        <a:srgbClr val="FFCAAD"/>
      </a:accent3>
      <a:accent4>
        <a:srgbClr val="707070"/>
      </a:accent4>
      <a:accent5>
        <a:srgbClr val="C0B5AA"/>
      </a:accent5>
      <a:accent6>
        <a:srgbClr val="8A311B"/>
      </a:accent6>
      <a:hlink>
        <a:srgbClr val="0000FF"/>
      </a:hlink>
      <a:folHlink>
        <a:srgbClr val="FF00FF"/>
      </a:folHlink>
    </a:clrScheme>
    <a:fontScheme name="Кардиогенен шок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Кардиогенен ш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